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301" r:id="rId43"/>
    <p:sldId id="300" r:id="rId44"/>
    <p:sldId id="303" r:id="rId45"/>
    <p:sldId id="305" r:id="rId46"/>
    <p:sldId id="302" r:id="rId47"/>
    <p:sldId id="304" r:id="rId48"/>
    <p:sldId id="306" r:id="rId4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3A08C95-8A21-435A-A160-3ECF4FD56313}" type="datetimeFigureOut">
              <a:rPr lang="es-ES" smtClean="0"/>
              <a:pPr/>
              <a:t>29/05/2011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C2C5817-0F0E-4BAD-8795-605180DFBE6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A08C95-8A21-435A-A160-3ECF4FD56313}" type="datetimeFigureOut">
              <a:rPr lang="es-ES" smtClean="0"/>
              <a:pPr/>
              <a:t>29/05/2011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2C5817-0F0E-4BAD-8795-605180DFBE6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3A08C95-8A21-435A-A160-3ECF4FD56313}" type="datetimeFigureOut">
              <a:rPr lang="es-ES" smtClean="0"/>
              <a:pPr/>
              <a:t>29/05/2011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2C5817-0F0E-4BAD-8795-605180DFBE6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A08C95-8A21-435A-A160-3ECF4FD56313}" type="datetimeFigureOut">
              <a:rPr lang="es-ES" smtClean="0"/>
              <a:pPr/>
              <a:t>29/05/2011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2C5817-0F0E-4BAD-8795-605180DFBE6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3A08C95-8A21-435A-A160-3ECF4FD56313}" type="datetimeFigureOut">
              <a:rPr lang="es-ES" smtClean="0"/>
              <a:pPr/>
              <a:t>29/05/2011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C2C5817-0F0E-4BAD-8795-605180DFBE6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A08C95-8A21-435A-A160-3ECF4FD56313}" type="datetimeFigureOut">
              <a:rPr lang="es-ES" smtClean="0"/>
              <a:pPr/>
              <a:t>29/05/2011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2C5817-0F0E-4BAD-8795-605180DFBE6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A08C95-8A21-435A-A160-3ECF4FD56313}" type="datetimeFigureOut">
              <a:rPr lang="es-ES" smtClean="0"/>
              <a:pPr/>
              <a:t>29/05/2011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2C5817-0F0E-4BAD-8795-605180DFBE6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A08C95-8A21-435A-A160-3ECF4FD56313}" type="datetimeFigureOut">
              <a:rPr lang="es-ES" smtClean="0"/>
              <a:pPr/>
              <a:t>29/05/2011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2C5817-0F0E-4BAD-8795-605180DFBE6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3A08C95-8A21-435A-A160-3ECF4FD56313}" type="datetimeFigureOut">
              <a:rPr lang="es-ES" smtClean="0"/>
              <a:pPr/>
              <a:t>29/05/2011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2C5817-0F0E-4BAD-8795-605180DFBE6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A08C95-8A21-435A-A160-3ECF4FD56313}" type="datetimeFigureOut">
              <a:rPr lang="es-ES" smtClean="0"/>
              <a:pPr/>
              <a:t>29/05/2011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2C5817-0F0E-4BAD-8795-605180DFBE6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A08C95-8A21-435A-A160-3ECF4FD56313}" type="datetimeFigureOut">
              <a:rPr lang="es-ES" smtClean="0"/>
              <a:pPr/>
              <a:t>29/05/2011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2C5817-0F0E-4BAD-8795-605180DFBE6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3A08C95-8A21-435A-A160-3ECF4FD56313}" type="datetimeFigureOut">
              <a:rPr lang="es-ES" smtClean="0"/>
              <a:pPr/>
              <a:t>29/05/2011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C2C5817-0F0E-4BAD-8795-605180DFBE6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Visual Basic. net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Clase 03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r>
              <a:rPr lang="es-ES" dirty="0" smtClean="0"/>
              <a:t>Declarar una variable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Cuando declara una variable, tiene que decidir cómo llamarla y qué </a:t>
            </a:r>
            <a:r>
              <a:rPr lang="es-ES" i="1" dirty="0" smtClean="0"/>
              <a:t>tipo de datos asignarle. </a:t>
            </a:r>
            <a:r>
              <a:rPr lang="es-ES" dirty="0" smtClean="0"/>
              <a:t>Se declara una variable utilizando las </a:t>
            </a:r>
            <a:r>
              <a:rPr lang="es-ES" i="1" dirty="0" smtClean="0"/>
              <a:t>palabras clave </a:t>
            </a:r>
            <a:r>
              <a:rPr lang="es-ES" b="1" i="1" dirty="0" err="1" smtClean="0"/>
              <a:t>Dim</a:t>
            </a:r>
            <a:r>
              <a:rPr lang="es-ES" b="1" i="1" dirty="0" smtClean="0"/>
              <a:t> y As, como se muestra a continuación. </a:t>
            </a:r>
          </a:p>
          <a:p>
            <a:pPr>
              <a:buNone/>
            </a:pPr>
            <a:endParaRPr lang="es-ES" b="1" i="1" dirty="0" smtClean="0"/>
          </a:p>
          <a:p>
            <a:pPr lvl="3"/>
            <a:r>
              <a:rPr lang="es-ES" sz="2200" dirty="0" err="1" smtClean="0"/>
              <a:t>Dim</a:t>
            </a:r>
            <a:r>
              <a:rPr lang="es-ES" sz="2200" dirty="0" smtClean="0"/>
              <a:t> </a:t>
            </a:r>
            <a:r>
              <a:rPr lang="es-ES" sz="2200" dirty="0" err="1" smtClean="0"/>
              <a:t>aNumber</a:t>
            </a:r>
            <a:r>
              <a:rPr lang="es-ES" sz="2200" dirty="0" smtClean="0"/>
              <a:t> As </a:t>
            </a:r>
            <a:r>
              <a:rPr lang="es-ES" sz="2200" dirty="0" err="1" smtClean="0"/>
              <a:t>Integer</a:t>
            </a:r>
            <a:r>
              <a:rPr lang="es-ES" sz="2200" dirty="0" smtClean="0"/>
              <a:t> 	</a:t>
            </a:r>
          </a:p>
          <a:p>
            <a:pPr lvl="2"/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 </a:t>
            </a:r>
            <a:r>
              <a:rPr lang="es-ES" sz="2000" dirty="0" smtClean="0"/>
              <a:t>La variable </a:t>
            </a:r>
            <a:r>
              <a:rPr lang="es-ES" sz="2000" dirty="0" err="1" smtClean="0">
                <a:solidFill>
                  <a:srgbClr val="FF0000"/>
                </a:solidFill>
              </a:rPr>
              <a:t>aNumber</a:t>
            </a:r>
            <a:r>
              <a:rPr lang="es-ES" sz="2000" dirty="0" smtClean="0"/>
              <a:t> es un</a:t>
            </a:r>
            <a:r>
              <a:rPr lang="es-ES" sz="2000" dirty="0" smtClean="0">
                <a:solidFill>
                  <a:srgbClr val="FF0000"/>
                </a:solidFill>
              </a:rPr>
              <a:t> </a:t>
            </a:r>
            <a:r>
              <a:rPr lang="es-ES" sz="2000" b="1" dirty="0" err="1" smtClean="0">
                <a:solidFill>
                  <a:srgbClr val="FF0000"/>
                </a:solidFill>
              </a:rPr>
              <a:t>Integer</a:t>
            </a:r>
            <a:r>
              <a:rPr lang="es-ES" sz="2000" b="1" dirty="0" smtClean="0"/>
              <a:t>, sólo puede almacenar números enteros. La variable a almacenar </a:t>
            </a:r>
            <a:r>
              <a:rPr lang="es-ES" sz="2000" b="1" dirty="0" err="1" smtClean="0"/>
              <a:t>almacenar</a:t>
            </a:r>
            <a:r>
              <a:rPr lang="es-ES" sz="2000" b="1" dirty="0" smtClean="0"/>
              <a:t> es  </a:t>
            </a:r>
            <a:r>
              <a:rPr lang="es-ES" sz="2000" b="1" dirty="0" smtClean="0">
                <a:solidFill>
                  <a:srgbClr val="FF0000"/>
                </a:solidFill>
              </a:rPr>
              <a:t>42,5</a:t>
            </a:r>
            <a:r>
              <a:rPr lang="es-ES" sz="2000" b="1" dirty="0" smtClean="0"/>
              <a:t> utilizará el tipo de datos </a:t>
            </a:r>
            <a:r>
              <a:rPr lang="es-ES" sz="2000" b="1" dirty="0" err="1" smtClean="0">
                <a:solidFill>
                  <a:srgbClr val="FF0000"/>
                </a:solidFill>
              </a:rPr>
              <a:t>Double</a:t>
            </a:r>
            <a:r>
              <a:rPr lang="es-ES" sz="2000" b="1" dirty="0" smtClean="0"/>
              <a:t>. </a:t>
            </a:r>
          </a:p>
          <a:p>
            <a:pPr>
              <a:buNone/>
            </a:pPr>
            <a:r>
              <a:rPr lang="es-ES" sz="2000" b="1" dirty="0" smtClean="0"/>
              <a:t>   Y si desea almacenar una</a:t>
            </a:r>
            <a:r>
              <a:rPr lang="es-ES" sz="2000" b="1" dirty="0" smtClean="0">
                <a:solidFill>
                  <a:srgbClr val="FF0000"/>
                </a:solidFill>
              </a:rPr>
              <a:t> palabra</a:t>
            </a:r>
            <a:r>
              <a:rPr lang="es-ES" sz="2000" b="1" dirty="0" smtClean="0"/>
              <a:t>, utilizará un tipo de datos </a:t>
            </a:r>
            <a:r>
              <a:rPr lang="es-ES" sz="2000" b="1" dirty="0" err="1" smtClean="0">
                <a:solidFill>
                  <a:srgbClr val="FF0000"/>
                </a:solidFill>
              </a:rPr>
              <a:t>String</a:t>
            </a:r>
            <a:r>
              <a:rPr lang="es-ES" sz="2000" b="1" dirty="0" smtClean="0"/>
              <a:t>. </a:t>
            </a:r>
          </a:p>
          <a:p>
            <a:pPr>
              <a:buNone/>
            </a:pPr>
            <a:r>
              <a:rPr lang="es-ES" sz="2000" b="1" dirty="0" smtClean="0"/>
              <a:t>	Otro tipo de datos que vale la pena mencionar en este punto es</a:t>
            </a:r>
            <a:r>
              <a:rPr lang="es-ES" sz="2000" b="1" dirty="0" smtClean="0">
                <a:solidFill>
                  <a:srgbClr val="FF0000"/>
                </a:solidFill>
              </a:rPr>
              <a:t> </a:t>
            </a:r>
            <a:r>
              <a:rPr lang="es-ES" sz="2000" b="1" dirty="0" err="1" smtClean="0">
                <a:solidFill>
                  <a:srgbClr val="FF0000"/>
                </a:solidFill>
              </a:rPr>
              <a:t>Boolean</a:t>
            </a:r>
            <a:r>
              <a:rPr lang="es-ES" sz="2000" b="1" dirty="0" smtClean="0"/>
              <a:t>, que puede almacenar un valor </a:t>
            </a:r>
            <a:r>
              <a:rPr lang="es-ES" sz="2000" b="1" dirty="0" smtClean="0">
                <a:solidFill>
                  <a:srgbClr val="FF0000"/>
                </a:solidFill>
              </a:rPr>
              <a:t>True o False</a:t>
            </a:r>
            <a:r>
              <a:rPr lang="es-ES" b="1" dirty="0" smtClean="0">
                <a:solidFill>
                  <a:srgbClr val="FF0000"/>
                </a:solidFill>
              </a:rPr>
              <a:t>. </a:t>
            </a:r>
          </a:p>
          <a:p>
            <a:r>
              <a:rPr lang="es-ES" b="1" dirty="0" smtClean="0">
                <a:solidFill>
                  <a:srgbClr val="FF0000"/>
                </a:solidFill>
              </a:rPr>
              <a:t>Ejemplos</a:t>
            </a:r>
            <a:endParaRPr lang="es-ES" dirty="0" smtClean="0"/>
          </a:p>
          <a:p>
            <a:pPr lvl="2" algn="ctr"/>
            <a:r>
              <a:rPr lang="es-ES" dirty="0" err="1" smtClean="0"/>
              <a:t>Dim</a:t>
            </a:r>
            <a:r>
              <a:rPr lang="es-ES" dirty="0" smtClean="0"/>
              <a:t> </a:t>
            </a:r>
            <a:r>
              <a:rPr lang="es-ES" dirty="0" err="1" smtClean="0"/>
              <a:t>aDouble</a:t>
            </a:r>
            <a:r>
              <a:rPr lang="es-ES" dirty="0" smtClean="0"/>
              <a:t> As </a:t>
            </a:r>
            <a:r>
              <a:rPr lang="es-ES" dirty="0" err="1" smtClean="0"/>
              <a:t>Double</a:t>
            </a:r>
            <a:r>
              <a:rPr lang="es-ES" dirty="0" smtClean="0"/>
              <a:t> </a:t>
            </a:r>
          </a:p>
          <a:p>
            <a:pPr lvl="2" algn="ctr"/>
            <a:r>
              <a:rPr lang="es-ES" dirty="0" err="1" smtClean="0"/>
              <a:t>Dim</a:t>
            </a:r>
            <a:r>
              <a:rPr lang="es-ES" dirty="0" smtClean="0"/>
              <a:t> </a:t>
            </a:r>
            <a:r>
              <a:rPr lang="es-ES" dirty="0" err="1" smtClean="0"/>
              <a:t>aName</a:t>
            </a:r>
            <a:r>
              <a:rPr lang="es-ES" dirty="0" smtClean="0"/>
              <a:t> As </a:t>
            </a:r>
            <a:r>
              <a:rPr lang="es-ES" dirty="0" err="1" smtClean="0"/>
              <a:t>String</a:t>
            </a:r>
            <a:r>
              <a:rPr lang="es-ES" dirty="0" smtClean="0"/>
              <a:t> </a:t>
            </a:r>
          </a:p>
          <a:p>
            <a:pPr lvl="2" algn="ctr"/>
            <a:r>
              <a:rPr lang="es-ES" dirty="0" err="1" smtClean="0"/>
              <a:t>Dim</a:t>
            </a:r>
            <a:r>
              <a:rPr lang="es-ES" dirty="0" smtClean="0"/>
              <a:t> </a:t>
            </a:r>
            <a:r>
              <a:rPr lang="es-ES" dirty="0" err="1" smtClean="0"/>
              <a:t>YesOrNo</a:t>
            </a:r>
            <a:r>
              <a:rPr lang="es-ES" dirty="0" smtClean="0"/>
              <a:t> As </a:t>
            </a:r>
            <a:r>
              <a:rPr lang="es-ES" dirty="0" err="1" smtClean="0"/>
              <a:t>Boolean</a:t>
            </a:r>
            <a:r>
              <a:rPr lang="es-ES" dirty="0" smtClean="0"/>
              <a:t> 	</a:t>
            </a:r>
          </a:p>
          <a:p>
            <a:pPr lvl="2" algn="ctr">
              <a:buNone/>
            </a:pP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r>
              <a:rPr lang="es-ES" dirty="0" smtClean="0"/>
              <a:t>Asignar variables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071546"/>
            <a:ext cx="7239000" cy="5214974"/>
          </a:xfrm>
        </p:spPr>
        <p:txBody>
          <a:bodyPr/>
          <a:lstStyle/>
          <a:p>
            <a:r>
              <a:rPr lang="es-ES" dirty="0" smtClean="0"/>
              <a:t>Asigna un valor a la variable con el signo =, que a veces se denomina </a:t>
            </a:r>
            <a:r>
              <a:rPr lang="es-ES" i="1" dirty="0" smtClean="0"/>
              <a:t>operador de asignación, como se muestra en el ejemplo siguiente </a:t>
            </a:r>
          </a:p>
          <a:p>
            <a:pPr>
              <a:buNone/>
            </a:pPr>
            <a:endParaRPr lang="es-ES" dirty="0" smtClean="0"/>
          </a:p>
          <a:p>
            <a:pPr lvl="1"/>
            <a:r>
              <a:rPr lang="es-ES" dirty="0" err="1" smtClean="0"/>
              <a:t>aNumber</a:t>
            </a:r>
            <a:r>
              <a:rPr lang="es-ES" dirty="0" smtClean="0"/>
              <a:t> = 42 	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Declarar y asignar variables con un valor predeterminado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pPr algn="ctr">
              <a:buNone/>
            </a:pPr>
            <a:r>
              <a:rPr lang="es-ES" dirty="0" err="1" smtClean="0"/>
              <a:t>Dim</a:t>
            </a:r>
            <a:r>
              <a:rPr lang="es-ES" dirty="0" smtClean="0"/>
              <a:t> </a:t>
            </a:r>
            <a:r>
              <a:rPr lang="es-ES" dirty="0" err="1" smtClean="0"/>
              <a:t>aDouble</a:t>
            </a:r>
            <a:r>
              <a:rPr lang="es-ES" dirty="0" smtClean="0"/>
              <a:t> As </a:t>
            </a:r>
            <a:r>
              <a:rPr lang="es-ES" dirty="0" err="1" smtClean="0"/>
              <a:t>Double</a:t>
            </a:r>
            <a:r>
              <a:rPr lang="es-ES" dirty="0" smtClean="0"/>
              <a:t> = 0 </a:t>
            </a:r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r>
              <a:rPr lang="en-US" dirty="0" smtClean="0"/>
              <a:t>Dim </a:t>
            </a:r>
            <a:r>
              <a:rPr lang="en-US" dirty="0" err="1" smtClean="0"/>
              <a:t>aName</a:t>
            </a:r>
            <a:r>
              <a:rPr lang="en-US" dirty="0" smtClean="0"/>
              <a:t> As String = "default string"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Dim </a:t>
            </a:r>
            <a:r>
              <a:rPr lang="en-US" dirty="0" err="1" smtClean="0"/>
              <a:t>YesOrNo</a:t>
            </a:r>
            <a:r>
              <a:rPr lang="en-US" dirty="0" smtClean="0"/>
              <a:t> As Boolean = True 	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Desarrollo de la </a:t>
            </a:r>
            <a:r>
              <a:rPr lang="es-ES" dirty="0" err="1" smtClean="0"/>
              <a:t>aplicaciòn</a:t>
            </a:r>
            <a:r>
              <a:rPr lang="es-ES" dirty="0" smtClean="0"/>
              <a:t> 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000108"/>
            <a:ext cx="7239000" cy="484632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s-ES" dirty="0" err="1" smtClean="0"/>
              <a:t>Public</a:t>
            </a:r>
            <a:r>
              <a:rPr lang="es-ES" dirty="0" smtClean="0"/>
              <a:t> </a:t>
            </a:r>
            <a:r>
              <a:rPr lang="es-ES" dirty="0" err="1" smtClean="0"/>
              <a:t>Class</a:t>
            </a:r>
            <a:r>
              <a:rPr lang="es-ES" dirty="0" smtClean="0"/>
              <a:t> Form1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err="1" smtClean="0"/>
              <a:t>Private</a:t>
            </a:r>
            <a:r>
              <a:rPr lang="es-ES" dirty="0" smtClean="0"/>
              <a:t> Sub Form1_Load(</a:t>
            </a:r>
            <a:r>
              <a:rPr lang="es-ES" dirty="0" err="1" smtClean="0"/>
              <a:t>ByVal</a:t>
            </a:r>
            <a:r>
              <a:rPr lang="es-ES" dirty="0" smtClean="0"/>
              <a:t> </a:t>
            </a:r>
            <a:r>
              <a:rPr lang="es-ES" dirty="0" err="1" smtClean="0"/>
              <a:t>sender</a:t>
            </a:r>
            <a:r>
              <a:rPr lang="es-ES" dirty="0" smtClean="0"/>
              <a:t> As </a:t>
            </a:r>
            <a:r>
              <a:rPr lang="es-ES" dirty="0" err="1" smtClean="0"/>
              <a:t>System.Object</a:t>
            </a:r>
            <a:r>
              <a:rPr lang="es-ES" dirty="0" smtClean="0"/>
              <a:t>, </a:t>
            </a:r>
            <a:r>
              <a:rPr lang="es-ES" dirty="0" err="1" smtClean="0"/>
              <a:t>ByVal</a:t>
            </a:r>
            <a:r>
              <a:rPr lang="es-ES" dirty="0" smtClean="0"/>
              <a:t> e As </a:t>
            </a:r>
            <a:r>
              <a:rPr lang="es-ES" dirty="0" err="1" smtClean="0"/>
              <a:t>System.EventArgs</a:t>
            </a:r>
            <a:r>
              <a:rPr lang="es-ES" dirty="0" smtClean="0"/>
              <a:t>) </a:t>
            </a:r>
            <a:r>
              <a:rPr lang="es-ES" dirty="0" err="1" smtClean="0"/>
              <a:t>Handles</a:t>
            </a:r>
            <a:r>
              <a:rPr lang="es-ES" dirty="0" smtClean="0"/>
              <a:t> </a:t>
            </a:r>
            <a:r>
              <a:rPr lang="es-ES" dirty="0" err="1" smtClean="0"/>
              <a:t>MyBase.Load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Dim</a:t>
            </a:r>
            <a:r>
              <a:rPr lang="es-ES" dirty="0" smtClean="0"/>
              <a:t> </a:t>
            </a:r>
            <a:r>
              <a:rPr lang="es-ES" dirty="0" err="1" smtClean="0"/>
              <a:t>anInteger</a:t>
            </a:r>
            <a:r>
              <a:rPr lang="es-ES" dirty="0" smtClean="0"/>
              <a:t> As </a:t>
            </a:r>
            <a:r>
              <a:rPr lang="es-ES" dirty="0" err="1" smtClean="0"/>
              <a:t>Integer</a:t>
            </a:r>
            <a:r>
              <a:rPr lang="es-ES" dirty="0" smtClean="0"/>
              <a:t> = 42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Dim</a:t>
            </a:r>
            <a:r>
              <a:rPr lang="es-ES" dirty="0" smtClean="0"/>
              <a:t> </a:t>
            </a:r>
            <a:r>
              <a:rPr lang="es-ES" dirty="0" err="1" smtClean="0"/>
              <a:t>aSingle</a:t>
            </a:r>
            <a:r>
              <a:rPr lang="es-ES" dirty="0" smtClean="0"/>
              <a:t> As Single = 39.345677653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Dim</a:t>
            </a:r>
            <a:r>
              <a:rPr lang="es-ES" dirty="0" smtClean="0"/>
              <a:t> </a:t>
            </a:r>
            <a:r>
              <a:rPr lang="es-ES" dirty="0" err="1" smtClean="0"/>
              <a:t>aString</a:t>
            </a:r>
            <a:r>
              <a:rPr lang="es-ES" dirty="0" smtClean="0"/>
              <a:t> As </a:t>
            </a:r>
            <a:r>
              <a:rPr lang="es-ES" dirty="0" err="1" smtClean="0"/>
              <a:t>String</a:t>
            </a:r>
            <a:r>
              <a:rPr lang="es-ES" dirty="0" smtClean="0"/>
              <a:t> = “A mi me gusta Programación Visual Basic "</a:t>
            </a:r>
          </a:p>
          <a:p>
            <a:pPr>
              <a:buNone/>
            </a:pPr>
            <a:r>
              <a:rPr lang="en-US" dirty="0" smtClean="0"/>
              <a:t>        Dim </a:t>
            </a:r>
            <a:r>
              <a:rPr lang="en-US" dirty="0" err="1" smtClean="0"/>
              <a:t>aBoolean</a:t>
            </a:r>
            <a:r>
              <a:rPr lang="en-US" dirty="0" smtClean="0"/>
              <a:t> As Boolean = True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MsgBox</a:t>
            </a:r>
            <a:r>
              <a:rPr lang="es-ES" dirty="0" smtClean="0"/>
              <a:t>(</a:t>
            </a:r>
            <a:r>
              <a:rPr lang="es-ES" dirty="0" err="1" smtClean="0"/>
              <a:t>anInteger</a:t>
            </a:r>
            <a:r>
              <a:rPr lang="es-ES" dirty="0" smtClean="0"/>
              <a:t>)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MsgBox</a:t>
            </a:r>
            <a:r>
              <a:rPr lang="es-ES" dirty="0" smtClean="0"/>
              <a:t>(</a:t>
            </a:r>
            <a:r>
              <a:rPr lang="es-ES" dirty="0" err="1" smtClean="0"/>
              <a:t>aSingle</a:t>
            </a:r>
            <a:r>
              <a:rPr lang="es-ES" dirty="0" smtClean="0"/>
              <a:t>)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MsgBox</a:t>
            </a:r>
            <a:r>
              <a:rPr lang="es-ES" dirty="0" smtClean="0"/>
              <a:t>(</a:t>
            </a:r>
            <a:r>
              <a:rPr lang="es-ES" dirty="0" err="1" smtClean="0"/>
              <a:t>aString</a:t>
            </a:r>
            <a:r>
              <a:rPr lang="es-ES" dirty="0" smtClean="0"/>
              <a:t>)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MsgBox</a:t>
            </a:r>
            <a:r>
              <a:rPr lang="es-ES" dirty="0" smtClean="0"/>
              <a:t>(</a:t>
            </a:r>
            <a:r>
              <a:rPr lang="es-ES" dirty="0" err="1" smtClean="0"/>
              <a:t>aBoolean</a:t>
            </a:r>
            <a:r>
              <a:rPr lang="es-ES" dirty="0" smtClean="0"/>
              <a:t>)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End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err="1" smtClean="0"/>
              <a:t>End</a:t>
            </a:r>
            <a:r>
              <a:rPr lang="es-ES" dirty="0" smtClean="0"/>
              <a:t> Sub</a:t>
            </a:r>
          </a:p>
          <a:p>
            <a:pPr>
              <a:buNone/>
            </a:pPr>
            <a:r>
              <a:rPr lang="es-ES" dirty="0" err="1" smtClean="0"/>
              <a:t>End</a:t>
            </a:r>
            <a:r>
              <a:rPr lang="es-ES" dirty="0" smtClean="0"/>
              <a:t> </a:t>
            </a:r>
            <a:r>
              <a:rPr lang="es-ES" dirty="0" err="1" smtClean="0"/>
              <a:t>Class</a:t>
            </a:r>
            <a:endParaRPr lang="es-E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5000636"/>
            <a:ext cx="15716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5000636"/>
            <a:ext cx="145732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5072074"/>
            <a:ext cx="28194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es-ES" dirty="0" smtClean="0"/>
              <a:t>Tipos de datos </a:t>
            </a:r>
            <a:r>
              <a:rPr lang="es-ES" dirty="0" err="1" smtClean="0"/>
              <a:t>numericos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5098438"/>
          </a:xfrm>
        </p:spPr>
        <p:txBody>
          <a:bodyPr/>
          <a:lstStyle/>
          <a:p>
            <a:r>
              <a:rPr lang="es-ES" b="1" dirty="0" err="1" smtClean="0">
                <a:solidFill>
                  <a:srgbClr val="FF0000"/>
                </a:solidFill>
              </a:rPr>
              <a:t>Integer</a:t>
            </a:r>
            <a:r>
              <a:rPr lang="es-ES" b="1" dirty="0" smtClean="0"/>
              <a:t> (un número sin parte fraccionaria). Cuando se elige un tipo de datos para representar números enteros, hay que utilizar el tipo de datos</a:t>
            </a:r>
          </a:p>
          <a:p>
            <a:r>
              <a:rPr lang="es-ES" b="1" dirty="0" smtClean="0"/>
              <a:t> </a:t>
            </a:r>
            <a:r>
              <a:rPr lang="es-ES" b="1" dirty="0" smtClean="0">
                <a:solidFill>
                  <a:srgbClr val="FF0000"/>
                </a:solidFill>
              </a:rPr>
              <a:t>Long </a:t>
            </a:r>
            <a:r>
              <a:rPr lang="es-ES" b="1" dirty="0" smtClean="0"/>
              <a:t>mayores que dos mil millones; de lo contrario</a:t>
            </a:r>
          </a:p>
          <a:p>
            <a:r>
              <a:rPr lang="es-ES" b="1" dirty="0" err="1" smtClean="0">
                <a:solidFill>
                  <a:srgbClr val="FF0000"/>
                </a:solidFill>
              </a:rPr>
              <a:t>Double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b="1" dirty="0" smtClean="0"/>
              <a:t>se utiliza para representar números que tienen una parte fraccionaria. </a:t>
            </a:r>
            <a:endParaRPr lang="es-E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es-ES" dirty="0" smtClean="0"/>
              <a:t>Tipos de datos para texto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/>
          <a:lstStyle/>
          <a:p>
            <a:r>
              <a:rPr lang="es-ES" b="1" dirty="0" err="1" smtClean="0">
                <a:solidFill>
                  <a:srgbClr val="FF0000"/>
                </a:solidFill>
              </a:rPr>
              <a:t>String</a:t>
            </a:r>
            <a:r>
              <a:rPr lang="es-ES" b="1" dirty="0" smtClean="0">
                <a:solidFill>
                  <a:srgbClr val="FF0000"/>
                </a:solidFill>
              </a:rPr>
              <a:t>, </a:t>
            </a:r>
            <a:r>
              <a:rPr lang="es-ES" b="1" dirty="0" smtClean="0"/>
              <a:t>que puede contener una serie de letras, números, espacios y otros caracteres, puede tener cualquier longitud, desde una frase o un párrafo a sólo un carácter o nada en absoluto (</a:t>
            </a:r>
            <a:r>
              <a:rPr lang="es-ES" b="1" i="1" dirty="0" smtClean="0"/>
              <a:t>cadena nula).</a:t>
            </a:r>
          </a:p>
          <a:p>
            <a:pPr>
              <a:buNone/>
            </a:pPr>
            <a:r>
              <a:rPr lang="es-ES" b="1" i="1" dirty="0" smtClean="0"/>
              <a:t> </a:t>
            </a:r>
          </a:p>
          <a:p>
            <a:r>
              <a:rPr lang="es-ES" b="1" dirty="0" err="1" smtClean="0">
                <a:solidFill>
                  <a:srgbClr val="FF0000"/>
                </a:solidFill>
              </a:rPr>
              <a:t>Char</a:t>
            </a:r>
            <a:r>
              <a:rPr lang="es-ES" b="1" dirty="0" smtClean="0"/>
              <a:t>. Si sólo necesita contener un carácter en una única variable.</a:t>
            </a:r>
            <a:endParaRPr lang="es-E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es-ES" dirty="0" smtClean="0"/>
              <a:t>otros tipos de datos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/>
          <a:lstStyle/>
          <a:p>
            <a:r>
              <a:rPr lang="es-ES" b="1" dirty="0" err="1" smtClean="0">
                <a:solidFill>
                  <a:srgbClr val="FF0000"/>
                </a:solidFill>
              </a:rPr>
              <a:t>Boolean</a:t>
            </a:r>
            <a:r>
              <a:rPr lang="es-ES" b="1" dirty="0" smtClean="0"/>
              <a:t> puede contener uno de dos valores posibles: True o False </a:t>
            </a:r>
          </a:p>
          <a:p>
            <a:r>
              <a:rPr lang="es-ES" b="1" dirty="0" smtClean="0">
                <a:solidFill>
                  <a:srgbClr val="FF0000"/>
                </a:solidFill>
              </a:rPr>
              <a:t>Date </a:t>
            </a:r>
            <a:r>
              <a:rPr lang="es-ES" b="1" dirty="0" smtClean="0"/>
              <a:t>facilita la tarea de calcular fechas u horas </a:t>
            </a:r>
          </a:p>
          <a:p>
            <a:r>
              <a:rPr lang="es-ES" dirty="0" smtClean="0"/>
              <a:t>Si necesita almacenar más de un tipo de datos en una única variable, puede utilizar un tipo de datos </a:t>
            </a:r>
            <a:r>
              <a:rPr lang="es-ES" i="1" dirty="0" smtClean="0"/>
              <a:t>compuesto. </a:t>
            </a:r>
            <a:r>
              <a:rPr lang="es-ES" i="1" dirty="0" smtClean="0">
                <a:solidFill>
                  <a:srgbClr val="FF0000"/>
                </a:solidFill>
              </a:rPr>
              <a:t>Los tipos de datos compuestos incluyen matrices, estructuras y clases</a:t>
            </a:r>
            <a:r>
              <a:rPr lang="es-ES" i="1" dirty="0" smtClean="0"/>
              <a:t>. </a:t>
            </a:r>
          </a:p>
          <a:p>
            <a:r>
              <a:rPr lang="es-ES" b="1" dirty="0" err="1" smtClean="0">
                <a:solidFill>
                  <a:srgbClr val="FF0000"/>
                </a:solidFill>
              </a:rPr>
              <a:t>Object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dirty="0" smtClean="0"/>
              <a:t>permite declarar una variable y a continuación definir después su tipo de datos </a:t>
            </a:r>
            <a:endParaRPr lang="es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es-ES" dirty="0" smtClean="0"/>
              <a:t>Que es una cadena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/>
          <a:lstStyle/>
          <a:p>
            <a:r>
              <a:rPr lang="es-ES" dirty="0" smtClean="0"/>
              <a:t>Una </a:t>
            </a:r>
            <a:r>
              <a:rPr lang="es-ES" i="1" dirty="0" smtClean="0">
                <a:solidFill>
                  <a:srgbClr val="FF0000"/>
                </a:solidFill>
              </a:rPr>
              <a:t>cadena</a:t>
            </a:r>
            <a:r>
              <a:rPr lang="es-ES" i="1" dirty="0" smtClean="0"/>
              <a:t> es cualquier serie de caracteres de texto, como letras, números, caracteres especiales y espacios. Las </a:t>
            </a:r>
            <a:r>
              <a:rPr lang="es-ES" i="1" dirty="0" smtClean="0">
                <a:solidFill>
                  <a:srgbClr val="FF0000"/>
                </a:solidFill>
              </a:rPr>
              <a:t>cadenas</a:t>
            </a:r>
            <a:r>
              <a:rPr lang="es-ES" i="1" dirty="0" smtClean="0"/>
              <a:t> pueden ser frases y oraciones legibles</a:t>
            </a:r>
          </a:p>
          <a:p>
            <a:endParaRPr lang="es-ES" sz="2800" dirty="0" smtClean="0"/>
          </a:p>
          <a:p>
            <a:pPr lvl="1"/>
            <a:r>
              <a:rPr lang="en-US" sz="2500" dirty="0" smtClean="0"/>
              <a:t>Dim </a:t>
            </a:r>
            <a:r>
              <a:rPr lang="en-US" sz="2500" dirty="0" err="1" smtClean="0"/>
              <a:t>aString</a:t>
            </a:r>
            <a:r>
              <a:rPr lang="en-US" sz="2500" dirty="0" smtClean="0"/>
              <a:t> As String = "This is a string“ </a:t>
            </a:r>
          </a:p>
          <a:p>
            <a:pPr lvl="1"/>
            <a:r>
              <a:rPr lang="es-ES" sz="2500" dirty="0" err="1" smtClean="0"/>
              <a:t>Dim</a:t>
            </a:r>
            <a:r>
              <a:rPr lang="es-ES" sz="2500" dirty="0" smtClean="0"/>
              <a:t> </a:t>
            </a:r>
            <a:r>
              <a:rPr lang="es-ES" sz="2500" dirty="0" err="1" smtClean="0"/>
              <a:t>bString</a:t>
            </a:r>
            <a:r>
              <a:rPr lang="es-ES" sz="2500" dirty="0" smtClean="0"/>
              <a:t> As </a:t>
            </a:r>
            <a:r>
              <a:rPr lang="es-ES" sz="2500" dirty="0" err="1" smtClean="0"/>
              <a:t>String</a:t>
            </a:r>
            <a:r>
              <a:rPr lang="es-ES" sz="2500" dirty="0" smtClean="0"/>
              <a:t> = "" 	</a:t>
            </a:r>
          </a:p>
          <a:p>
            <a:pPr lvl="2"/>
            <a:endParaRPr lang="es-ES" i="1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r>
              <a:rPr lang="es-ES" dirty="0" smtClean="0"/>
              <a:t>Concatenar 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/>
          <a:lstStyle/>
          <a:p>
            <a:r>
              <a:rPr lang="es-ES" dirty="0" smtClean="0"/>
              <a:t>Puede utilizar el carácter </a:t>
            </a:r>
            <a:r>
              <a:rPr lang="es-ES" dirty="0" smtClean="0">
                <a:solidFill>
                  <a:srgbClr val="FF0000"/>
                </a:solidFill>
              </a:rPr>
              <a:t>&amp;</a:t>
            </a:r>
            <a:r>
              <a:rPr lang="es-ES" dirty="0" smtClean="0"/>
              <a:t> para combinar dos o más cadenas </a:t>
            </a:r>
          </a:p>
          <a:p>
            <a:endParaRPr lang="es-ES" sz="2800" dirty="0" smtClean="0"/>
          </a:p>
          <a:p>
            <a:pPr lvl="1"/>
            <a:r>
              <a:rPr lang="en-US" sz="2500" dirty="0" smtClean="0"/>
              <a:t>Dim </a:t>
            </a:r>
            <a:r>
              <a:rPr lang="en-US" sz="2500" dirty="0" err="1" smtClean="0"/>
              <a:t>aString</a:t>
            </a:r>
            <a:r>
              <a:rPr lang="en-US" sz="2500" dirty="0" smtClean="0"/>
              <a:t> As String = "Across the Wide" </a:t>
            </a:r>
          </a:p>
          <a:p>
            <a:pPr lvl="1"/>
            <a:r>
              <a:rPr lang="en-US" sz="2500" dirty="0" smtClean="0"/>
              <a:t>Dim </a:t>
            </a:r>
            <a:r>
              <a:rPr lang="en-US" sz="2500" dirty="0" err="1" smtClean="0"/>
              <a:t>bString</a:t>
            </a:r>
            <a:r>
              <a:rPr lang="en-US" sz="2500" dirty="0" smtClean="0"/>
              <a:t> As String = "Missouri" </a:t>
            </a:r>
          </a:p>
          <a:p>
            <a:pPr lvl="1"/>
            <a:r>
              <a:rPr lang="es-ES" sz="2500" dirty="0" err="1" smtClean="0"/>
              <a:t>Dim</a:t>
            </a:r>
            <a:r>
              <a:rPr lang="es-ES" sz="2500" dirty="0" smtClean="0"/>
              <a:t> </a:t>
            </a:r>
            <a:r>
              <a:rPr lang="es-ES" sz="2500" dirty="0" err="1" smtClean="0"/>
              <a:t>cString</a:t>
            </a:r>
            <a:r>
              <a:rPr lang="es-ES" sz="2500" dirty="0" smtClean="0"/>
              <a:t> As </a:t>
            </a:r>
            <a:r>
              <a:rPr lang="es-ES" sz="2500" dirty="0" err="1" smtClean="0"/>
              <a:t>String</a:t>
            </a:r>
            <a:r>
              <a:rPr lang="es-ES" sz="2500" dirty="0" smtClean="0"/>
              <a:t> = "" </a:t>
            </a:r>
          </a:p>
          <a:p>
            <a:pPr lvl="1"/>
            <a:r>
              <a:rPr lang="es-ES" sz="2500" dirty="0" err="1" smtClean="0"/>
              <a:t>cString</a:t>
            </a:r>
            <a:r>
              <a:rPr lang="es-ES" sz="2500" dirty="0" smtClean="0"/>
              <a:t> = </a:t>
            </a:r>
            <a:r>
              <a:rPr lang="es-ES" sz="2500" dirty="0" err="1" smtClean="0"/>
              <a:t>aString</a:t>
            </a:r>
            <a:r>
              <a:rPr lang="es-ES" sz="2500" dirty="0" smtClean="0"/>
              <a:t> &amp; " " &amp; </a:t>
            </a:r>
            <a:r>
              <a:rPr lang="es-ES" sz="2500" dirty="0" err="1" smtClean="0"/>
              <a:t>bString</a:t>
            </a:r>
            <a:r>
              <a:rPr lang="es-ES" sz="2500" dirty="0" smtClean="0"/>
              <a:t> 	</a:t>
            </a:r>
          </a:p>
          <a:p>
            <a:pPr lvl="2"/>
            <a:endParaRPr lang="es-ES" dirty="0" smtClean="0"/>
          </a:p>
          <a:p>
            <a:pPr lvl="2" algn="ctr">
              <a:buNone/>
            </a:pPr>
            <a:r>
              <a:rPr lang="es-ES" sz="2800" dirty="0" err="1" smtClean="0">
                <a:solidFill>
                  <a:srgbClr val="0070C0"/>
                </a:solidFill>
              </a:rPr>
              <a:t>Across</a:t>
            </a:r>
            <a:r>
              <a:rPr lang="es-ES" sz="2800" dirty="0" smtClean="0">
                <a:solidFill>
                  <a:srgbClr val="0070C0"/>
                </a:solidFill>
              </a:rPr>
              <a:t> </a:t>
            </a:r>
            <a:r>
              <a:rPr lang="es-ES" sz="2800" dirty="0" err="1" smtClean="0">
                <a:solidFill>
                  <a:srgbClr val="0070C0"/>
                </a:solidFill>
              </a:rPr>
              <a:t>the</a:t>
            </a:r>
            <a:r>
              <a:rPr lang="es-ES" sz="2800" dirty="0" smtClean="0">
                <a:solidFill>
                  <a:srgbClr val="0070C0"/>
                </a:solidFill>
              </a:rPr>
              <a:t> </a:t>
            </a:r>
            <a:r>
              <a:rPr lang="es-ES" sz="2800" dirty="0" err="1" smtClean="0">
                <a:solidFill>
                  <a:srgbClr val="0070C0"/>
                </a:solidFill>
              </a:rPr>
              <a:t>Wide</a:t>
            </a:r>
            <a:r>
              <a:rPr lang="es-ES" sz="2800" dirty="0" smtClean="0">
                <a:solidFill>
                  <a:srgbClr val="0070C0"/>
                </a:solidFill>
              </a:rPr>
              <a:t> Missouri </a:t>
            </a:r>
            <a:endParaRPr lang="es-ES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Repaso  clase 02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Framework le da soporte a……</a:t>
            </a:r>
          </a:p>
          <a:p>
            <a:r>
              <a:rPr lang="es-ES" dirty="0" smtClean="0"/>
              <a:t>La plataforma </a:t>
            </a:r>
            <a:r>
              <a:rPr lang="es-ES" dirty="0" err="1" smtClean="0"/>
              <a:t>.net</a:t>
            </a:r>
            <a:r>
              <a:rPr lang="es-ES" dirty="0" smtClean="0"/>
              <a:t>  esta compuesta por…..</a:t>
            </a:r>
          </a:p>
          <a:p>
            <a:r>
              <a:rPr lang="es-ES" dirty="0" smtClean="0"/>
              <a:t>Qué función hace el CLR?</a:t>
            </a:r>
          </a:p>
          <a:p>
            <a:r>
              <a:rPr lang="es-ES" dirty="0" smtClean="0"/>
              <a:t>Que es código gestionado y no gestionado ?</a:t>
            </a:r>
            <a:endParaRPr lang="es-E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Desarrollo de aplicación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44291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sz="1800" dirty="0" err="1" smtClean="0"/>
              <a:t>Public</a:t>
            </a:r>
            <a:r>
              <a:rPr lang="es-ES" sz="1800" dirty="0" smtClean="0"/>
              <a:t> </a:t>
            </a:r>
            <a:r>
              <a:rPr lang="es-ES" sz="1800" dirty="0" err="1" smtClean="0"/>
              <a:t>Class</a:t>
            </a:r>
            <a:r>
              <a:rPr lang="es-ES" sz="1800" dirty="0" smtClean="0"/>
              <a:t> Form1</a:t>
            </a:r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r>
              <a:rPr lang="es-ES" sz="1800" dirty="0" smtClean="0"/>
              <a:t>    </a:t>
            </a:r>
            <a:r>
              <a:rPr lang="es-ES" sz="1800" dirty="0" err="1" smtClean="0"/>
              <a:t>Private</a:t>
            </a:r>
            <a:r>
              <a:rPr lang="es-ES" sz="1800" dirty="0" smtClean="0"/>
              <a:t> Sub Form1_Load(</a:t>
            </a:r>
            <a:r>
              <a:rPr lang="es-ES" sz="1800" dirty="0" err="1" smtClean="0"/>
              <a:t>ByVal</a:t>
            </a:r>
            <a:r>
              <a:rPr lang="es-ES" sz="1800" dirty="0" smtClean="0"/>
              <a:t> </a:t>
            </a:r>
            <a:r>
              <a:rPr lang="es-ES" sz="1800" dirty="0" err="1" smtClean="0"/>
              <a:t>sender</a:t>
            </a:r>
            <a:r>
              <a:rPr lang="es-ES" sz="1800" dirty="0" smtClean="0"/>
              <a:t> As </a:t>
            </a:r>
            <a:r>
              <a:rPr lang="es-ES" sz="1800" dirty="0" err="1" smtClean="0"/>
              <a:t>System.Object</a:t>
            </a:r>
            <a:r>
              <a:rPr lang="es-ES" sz="1800" dirty="0" smtClean="0"/>
              <a:t>, </a:t>
            </a:r>
            <a:r>
              <a:rPr lang="es-ES" sz="1800" dirty="0" err="1" smtClean="0"/>
              <a:t>ByVal</a:t>
            </a:r>
            <a:r>
              <a:rPr lang="es-ES" sz="1800" dirty="0" smtClean="0"/>
              <a:t> e As </a:t>
            </a:r>
            <a:r>
              <a:rPr lang="es-ES" sz="1800" dirty="0" err="1" smtClean="0"/>
              <a:t>System.EventArgs</a:t>
            </a:r>
            <a:r>
              <a:rPr lang="es-ES" sz="1800" dirty="0" smtClean="0"/>
              <a:t>) </a:t>
            </a:r>
            <a:r>
              <a:rPr lang="es-ES" sz="1800" dirty="0" err="1" smtClean="0"/>
              <a:t>Handles</a:t>
            </a:r>
            <a:r>
              <a:rPr lang="es-ES" sz="1800" dirty="0" smtClean="0"/>
              <a:t> </a:t>
            </a:r>
            <a:r>
              <a:rPr lang="es-ES" sz="1800" dirty="0" err="1" smtClean="0"/>
              <a:t>MyBase.Load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        Dim </a:t>
            </a:r>
            <a:r>
              <a:rPr lang="en-US" sz="1800" dirty="0" err="1" smtClean="0"/>
              <a:t>aString</a:t>
            </a:r>
            <a:r>
              <a:rPr lang="en-US" sz="1800" dirty="0" smtClean="0"/>
              <a:t> As String = "</a:t>
            </a:r>
            <a:r>
              <a:rPr lang="en-US" sz="1800" dirty="0" err="1" smtClean="0"/>
              <a:t>Concatenaciòn</a:t>
            </a:r>
            <a:r>
              <a:rPr lang="en-US" sz="1800" dirty="0" smtClean="0"/>
              <a:t>"</a:t>
            </a:r>
          </a:p>
          <a:p>
            <a:pPr>
              <a:buNone/>
            </a:pPr>
            <a:r>
              <a:rPr lang="nn-NO" sz="1800" dirty="0" smtClean="0"/>
              <a:t>        Dim bString As String = "Sin"</a:t>
            </a:r>
          </a:p>
          <a:p>
            <a:pPr>
              <a:buNone/>
            </a:pPr>
            <a:r>
              <a:rPr lang="en-US" sz="1800" dirty="0" smtClean="0"/>
              <a:t>        Dim </a:t>
            </a:r>
            <a:r>
              <a:rPr lang="en-US" sz="1800" dirty="0" err="1" smtClean="0"/>
              <a:t>cString</a:t>
            </a:r>
            <a:r>
              <a:rPr lang="en-US" sz="1800" dirty="0" smtClean="0"/>
              <a:t> As String = "con "</a:t>
            </a:r>
          </a:p>
          <a:p>
            <a:pPr>
              <a:buNone/>
            </a:pPr>
            <a:r>
              <a:rPr lang="es-ES" sz="1800" dirty="0" smtClean="0"/>
              <a:t>        </a:t>
            </a:r>
            <a:r>
              <a:rPr lang="es-ES" sz="1800" dirty="0" err="1" smtClean="0"/>
              <a:t>Dim</a:t>
            </a:r>
            <a:r>
              <a:rPr lang="es-ES" sz="1800" dirty="0" smtClean="0"/>
              <a:t> </a:t>
            </a:r>
            <a:r>
              <a:rPr lang="es-ES" sz="1800" dirty="0" err="1" smtClean="0"/>
              <a:t>dString</a:t>
            </a:r>
            <a:r>
              <a:rPr lang="es-ES" sz="1800" dirty="0" smtClean="0"/>
              <a:t> As </a:t>
            </a:r>
            <a:r>
              <a:rPr lang="es-ES" sz="1800" dirty="0" err="1" smtClean="0"/>
              <a:t>String</a:t>
            </a:r>
            <a:r>
              <a:rPr lang="es-ES" sz="1800" dirty="0" smtClean="0"/>
              <a:t> = "Espacios "</a:t>
            </a:r>
          </a:p>
          <a:p>
            <a:pPr>
              <a:buNone/>
            </a:pPr>
            <a:r>
              <a:rPr lang="es-ES" sz="1800" dirty="0" smtClean="0"/>
              <a:t>        </a:t>
            </a:r>
            <a:r>
              <a:rPr lang="es-ES" sz="1800" dirty="0" err="1" smtClean="0"/>
              <a:t>MsgBox</a:t>
            </a:r>
            <a:r>
              <a:rPr lang="es-ES" sz="1800" dirty="0" smtClean="0"/>
              <a:t>(</a:t>
            </a:r>
            <a:r>
              <a:rPr lang="es-ES" sz="1800" dirty="0" err="1" smtClean="0"/>
              <a:t>aString</a:t>
            </a:r>
            <a:r>
              <a:rPr lang="es-ES" sz="1800" dirty="0" smtClean="0"/>
              <a:t> &amp; </a:t>
            </a:r>
            <a:r>
              <a:rPr lang="es-ES" sz="1800" dirty="0" err="1" smtClean="0"/>
              <a:t>bString</a:t>
            </a:r>
            <a:r>
              <a:rPr lang="es-ES" sz="1800" dirty="0" smtClean="0"/>
              <a:t> &amp; </a:t>
            </a:r>
            <a:r>
              <a:rPr lang="es-ES" sz="1800" dirty="0" err="1" smtClean="0"/>
              <a:t>dString</a:t>
            </a:r>
            <a:r>
              <a:rPr lang="es-ES" sz="1800" dirty="0" smtClean="0"/>
              <a:t>)</a:t>
            </a:r>
          </a:p>
          <a:p>
            <a:pPr>
              <a:buNone/>
            </a:pPr>
            <a:r>
              <a:rPr lang="es-ES" sz="1800" dirty="0" smtClean="0"/>
              <a:t>        </a:t>
            </a:r>
            <a:r>
              <a:rPr lang="es-ES" sz="1800" dirty="0" err="1" smtClean="0"/>
              <a:t>MsgBox</a:t>
            </a:r>
            <a:r>
              <a:rPr lang="es-ES" sz="1800" dirty="0" smtClean="0"/>
              <a:t>(</a:t>
            </a:r>
            <a:r>
              <a:rPr lang="es-ES" sz="1800" dirty="0" err="1" smtClean="0"/>
              <a:t>aString</a:t>
            </a:r>
            <a:r>
              <a:rPr lang="es-ES" sz="1800" dirty="0" smtClean="0"/>
              <a:t> &amp; " " &amp; </a:t>
            </a:r>
            <a:r>
              <a:rPr lang="es-ES" sz="1800" dirty="0" err="1" smtClean="0"/>
              <a:t>cString</a:t>
            </a:r>
            <a:r>
              <a:rPr lang="es-ES" sz="1800" dirty="0" smtClean="0"/>
              <a:t> &amp; " " &amp; </a:t>
            </a:r>
            <a:r>
              <a:rPr lang="es-ES" sz="1800" dirty="0" err="1" smtClean="0"/>
              <a:t>dString</a:t>
            </a:r>
            <a:r>
              <a:rPr lang="es-ES" sz="1800" dirty="0" smtClean="0"/>
              <a:t>)</a:t>
            </a:r>
          </a:p>
          <a:p>
            <a:pPr>
              <a:buNone/>
            </a:pPr>
            <a:r>
              <a:rPr lang="es-ES" sz="1800" dirty="0" smtClean="0"/>
              <a:t>        </a:t>
            </a:r>
            <a:r>
              <a:rPr lang="es-ES" sz="1800" dirty="0" err="1" smtClean="0"/>
              <a:t>End</a:t>
            </a:r>
            <a:endParaRPr lang="es-ES" sz="1800" dirty="0" smtClean="0"/>
          </a:p>
          <a:p>
            <a:pPr>
              <a:buNone/>
            </a:pPr>
            <a:r>
              <a:rPr lang="es-ES" sz="1800" dirty="0" smtClean="0"/>
              <a:t>    </a:t>
            </a:r>
            <a:r>
              <a:rPr lang="es-ES" sz="1800" dirty="0" err="1" smtClean="0"/>
              <a:t>End</a:t>
            </a:r>
            <a:r>
              <a:rPr lang="es-ES" sz="1800" dirty="0" smtClean="0"/>
              <a:t> Sub</a:t>
            </a:r>
          </a:p>
          <a:p>
            <a:pPr>
              <a:buNone/>
            </a:pPr>
            <a:r>
              <a:rPr lang="es-ES" sz="1800" dirty="0" err="1" smtClean="0"/>
              <a:t>End</a:t>
            </a:r>
            <a:r>
              <a:rPr lang="es-ES" sz="1800" dirty="0" smtClean="0"/>
              <a:t> </a:t>
            </a:r>
            <a:r>
              <a:rPr lang="es-ES" sz="1800" dirty="0" err="1" smtClean="0"/>
              <a:t>Class</a:t>
            </a:r>
            <a:r>
              <a:rPr lang="es-ES" sz="1800" dirty="0" smtClean="0"/>
              <a:t>  </a:t>
            </a:r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4929198"/>
            <a:ext cx="19907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5000636"/>
            <a:ext cx="214312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6575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Matrices 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928670"/>
            <a:ext cx="7829576" cy="5527066"/>
          </a:xfrm>
        </p:spPr>
        <p:txBody>
          <a:bodyPr>
            <a:normAutofit fontScale="92500"/>
          </a:bodyPr>
          <a:lstStyle/>
          <a:p>
            <a:r>
              <a:rPr lang="es-ES" dirty="0" smtClean="0"/>
              <a:t>Variables que representan más de un valor </a:t>
            </a:r>
          </a:p>
          <a:p>
            <a:pPr lvl="1"/>
            <a:r>
              <a:rPr lang="es-ES" dirty="0" err="1" smtClean="0"/>
              <a:t>Dim</a:t>
            </a:r>
            <a:r>
              <a:rPr lang="es-ES" dirty="0" smtClean="0"/>
              <a:t> </a:t>
            </a:r>
            <a:r>
              <a:rPr lang="es-ES" dirty="0" err="1" smtClean="0"/>
              <a:t>players</a:t>
            </a:r>
            <a:r>
              <a:rPr lang="es-ES" dirty="0" smtClean="0"/>
              <a:t>() As </a:t>
            </a:r>
            <a:r>
              <a:rPr lang="es-ES" dirty="0" err="1" smtClean="0"/>
              <a:t>String</a:t>
            </a:r>
            <a:r>
              <a:rPr lang="es-ES" dirty="0" smtClean="0"/>
              <a:t> </a:t>
            </a:r>
          </a:p>
          <a:p>
            <a:pPr lvl="1"/>
            <a:r>
              <a:rPr lang="es-ES" dirty="0" err="1" smtClean="0"/>
              <a:t>Dim</a:t>
            </a:r>
            <a:r>
              <a:rPr lang="es-ES" dirty="0" smtClean="0"/>
              <a:t> </a:t>
            </a:r>
            <a:r>
              <a:rPr lang="es-ES" dirty="0" err="1" smtClean="0"/>
              <a:t>players</a:t>
            </a:r>
            <a:r>
              <a:rPr lang="es-ES" dirty="0" smtClean="0"/>
              <a:t>(8) As </a:t>
            </a:r>
            <a:r>
              <a:rPr lang="es-ES" dirty="0" err="1" smtClean="0"/>
              <a:t>String</a:t>
            </a:r>
            <a:r>
              <a:rPr lang="es-ES" dirty="0" smtClean="0"/>
              <a:t>  contiene 9 elementos 	</a:t>
            </a:r>
          </a:p>
          <a:p>
            <a:r>
              <a:rPr lang="es-ES" dirty="0" smtClean="0"/>
              <a:t>Asignar valores a las matrices 	</a:t>
            </a:r>
          </a:p>
          <a:p>
            <a:pPr lvl="1"/>
            <a:r>
              <a:rPr lang="es-ES" sz="2500" dirty="0" err="1" smtClean="0"/>
              <a:t>players</a:t>
            </a:r>
            <a:r>
              <a:rPr lang="es-ES" sz="2500" dirty="0" smtClean="0"/>
              <a:t>(0) = "John" </a:t>
            </a:r>
          </a:p>
          <a:p>
            <a:pPr lvl="1"/>
            <a:r>
              <a:rPr lang="es-ES" sz="2500" dirty="0" err="1" smtClean="0"/>
              <a:t>players</a:t>
            </a:r>
            <a:r>
              <a:rPr lang="es-ES" sz="2500" dirty="0" smtClean="0"/>
              <a:t>(3) = "Bart" 	</a:t>
            </a:r>
          </a:p>
          <a:p>
            <a:r>
              <a:rPr lang="es-ES" sz="2800" dirty="0" smtClean="0"/>
              <a:t>Declarar y asignar los valores a una matriz en una línea única </a:t>
            </a:r>
          </a:p>
          <a:p>
            <a:pPr lvl="1"/>
            <a:r>
              <a:rPr lang="en-US" sz="2500" dirty="0" smtClean="0"/>
              <a:t>Dim players() As Integer = {1, 2, 3, 4, 5, 6, 7, 8, 9} 	</a:t>
            </a:r>
          </a:p>
          <a:p>
            <a:pPr lvl="1"/>
            <a:endParaRPr lang="en-US" sz="2500" dirty="0" smtClean="0"/>
          </a:p>
          <a:p>
            <a:r>
              <a:rPr lang="es-ES" sz="2800" dirty="0" smtClean="0"/>
              <a:t>Recuperar valores de las matrices </a:t>
            </a:r>
          </a:p>
          <a:p>
            <a:pPr lvl="1"/>
            <a:r>
              <a:rPr lang="es-ES" sz="2500" dirty="0" err="1" smtClean="0"/>
              <a:t>Dim</a:t>
            </a:r>
            <a:r>
              <a:rPr lang="es-ES" sz="2500" dirty="0" smtClean="0"/>
              <a:t> </a:t>
            </a:r>
            <a:r>
              <a:rPr lang="es-ES" sz="2500" dirty="0" err="1" smtClean="0"/>
              <a:t>AtBat</a:t>
            </a:r>
            <a:r>
              <a:rPr lang="es-ES" sz="2500" dirty="0" smtClean="0"/>
              <a:t> As </a:t>
            </a:r>
            <a:r>
              <a:rPr lang="es-ES" sz="2500" dirty="0" err="1" smtClean="0"/>
              <a:t>String</a:t>
            </a:r>
            <a:r>
              <a:rPr lang="es-ES" sz="2500" dirty="0" smtClean="0"/>
              <a:t> </a:t>
            </a:r>
          </a:p>
          <a:p>
            <a:pPr lvl="1"/>
            <a:r>
              <a:rPr lang="es-ES" sz="2500" dirty="0" err="1" smtClean="0"/>
              <a:t>AtBat</a:t>
            </a:r>
            <a:r>
              <a:rPr lang="es-ES" sz="2500" dirty="0" smtClean="0"/>
              <a:t> = </a:t>
            </a:r>
            <a:r>
              <a:rPr lang="es-ES" sz="2500" dirty="0" err="1" smtClean="0"/>
              <a:t>players</a:t>
            </a:r>
            <a:r>
              <a:rPr lang="es-ES" sz="2500" dirty="0" smtClean="0"/>
              <a:t>(3) 	</a:t>
            </a:r>
          </a:p>
          <a:p>
            <a:pPr lvl="6"/>
            <a:endParaRPr lang="es-E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9431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Desarrollo de aplicación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000108"/>
            <a:ext cx="8072462" cy="264320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s-ES" dirty="0" err="1" smtClean="0"/>
              <a:t>Public</a:t>
            </a:r>
            <a:r>
              <a:rPr lang="es-ES" dirty="0" smtClean="0"/>
              <a:t> </a:t>
            </a:r>
            <a:r>
              <a:rPr lang="es-ES" dirty="0" err="1" smtClean="0"/>
              <a:t>Class</a:t>
            </a:r>
            <a:r>
              <a:rPr lang="es-ES" dirty="0" smtClean="0"/>
              <a:t> Form1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err="1" smtClean="0"/>
              <a:t>Private</a:t>
            </a:r>
            <a:r>
              <a:rPr lang="es-ES" dirty="0" smtClean="0"/>
              <a:t> Sub Button1_Click(</a:t>
            </a:r>
            <a:r>
              <a:rPr lang="es-ES" dirty="0" err="1" smtClean="0"/>
              <a:t>ByVal</a:t>
            </a:r>
            <a:r>
              <a:rPr lang="es-ES" dirty="0" smtClean="0"/>
              <a:t> </a:t>
            </a:r>
            <a:r>
              <a:rPr lang="es-ES" dirty="0" err="1" smtClean="0"/>
              <a:t>sender</a:t>
            </a:r>
            <a:r>
              <a:rPr lang="es-ES" dirty="0" smtClean="0"/>
              <a:t> As </a:t>
            </a:r>
            <a:r>
              <a:rPr lang="es-ES" dirty="0" err="1" smtClean="0"/>
              <a:t>System.Object</a:t>
            </a:r>
            <a:r>
              <a:rPr lang="es-ES" dirty="0" smtClean="0"/>
              <a:t>, </a:t>
            </a:r>
            <a:r>
              <a:rPr lang="es-ES" dirty="0" err="1" smtClean="0"/>
              <a:t>ByVal</a:t>
            </a:r>
            <a:r>
              <a:rPr lang="es-ES" dirty="0" smtClean="0"/>
              <a:t> e As </a:t>
            </a:r>
            <a:r>
              <a:rPr lang="es-ES" dirty="0" err="1" smtClean="0"/>
              <a:t>System.EventArgs</a:t>
            </a:r>
            <a:r>
              <a:rPr lang="es-ES" dirty="0" smtClean="0"/>
              <a:t>) </a:t>
            </a:r>
            <a:r>
              <a:rPr lang="es-ES" dirty="0" err="1" smtClean="0"/>
              <a:t>Handles</a:t>
            </a:r>
            <a:r>
              <a:rPr lang="es-ES" dirty="0" smtClean="0"/>
              <a:t> Button1.Click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Dim</a:t>
            </a:r>
            <a:r>
              <a:rPr lang="es-ES" dirty="0" smtClean="0"/>
              <a:t> </a:t>
            </a:r>
            <a:r>
              <a:rPr lang="es-ES" dirty="0" err="1" smtClean="0"/>
              <a:t>players</a:t>
            </a:r>
            <a:r>
              <a:rPr lang="es-ES" dirty="0" smtClean="0"/>
              <a:t>() As </a:t>
            </a:r>
            <a:r>
              <a:rPr lang="es-ES" dirty="0" err="1" smtClean="0"/>
              <a:t>String</a:t>
            </a:r>
            <a:r>
              <a:rPr lang="es-ES" dirty="0" smtClean="0"/>
              <a:t> = {"Dan", "Fred", "Bart", "Carlos", "</a:t>
            </a:r>
            <a:r>
              <a:rPr lang="es-ES" dirty="0" err="1" smtClean="0"/>
              <a:t>Ty</a:t>
            </a:r>
            <a:r>
              <a:rPr lang="es-ES" dirty="0" smtClean="0"/>
              <a:t>", "Juan", "</a:t>
            </a:r>
            <a:r>
              <a:rPr lang="es-ES" dirty="0" err="1" smtClean="0"/>
              <a:t>Jay</a:t>
            </a:r>
            <a:r>
              <a:rPr lang="es-ES" dirty="0" smtClean="0"/>
              <a:t>", "Sam", "Pedro"}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Dim</a:t>
            </a:r>
            <a:r>
              <a:rPr lang="es-ES" dirty="0" smtClean="0"/>
              <a:t> i As </a:t>
            </a:r>
            <a:r>
              <a:rPr lang="es-ES" dirty="0" err="1" smtClean="0"/>
              <a:t>Integer</a:t>
            </a:r>
            <a:r>
              <a:rPr lang="es-ES" dirty="0" smtClean="0"/>
              <a:t> = </a:t>
            </a:r>
            <a:r>
              <a:rPr lang="es-ES" dirty="0" err="1" smtClean="0"/>
              <a:t>CInt</a:t>
            </a:r>
            <a:r>
              <a:rPr lang="es-ES" dirty="0" smtClean="0"/>
              <a:t>(TextBox1.Text)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MsgBox</a:t>
            </a:r>
            <a:r>
              <a:rPr lang="es-ES" dirty="0" smtClean="0"/>
              <a:t>(</a:t>
            </a:r>
            <a:r>
              <a:rPr lang="es-ES" dirty="0" err="1" smtClean="0"/>
              <a:t>players</a:t>
            </a:r>
            <a:r>
              <a:rPr lang="es-ES" dirty="0" smtClean="0"/>
              <a:t>(i) &amp; " esta en la primera base.")</a:t>
            </a:r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err="1" smtClean="0"/>
              <a:t>End</a:t>
            </a:r>
            <a:r>
              <a:rPr lang="es-ES" dirty="0" smtClean="0"/>
              <a:t> Sub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err="1" smtClean="0"/>
              <a:t>End</a:t>
            </a:r>
            <a:r>
              <a:rPr lang="es-ES" dirty="0" smtClean="0"/>
              <a:t> </a:t>
            </a:r>
            <a:r>
              <a:rPr lang="es-ES" dirty="0" err="1" smtClean="0"/>
              <a:t>Class</a:t>
            </a:r>
            <a:endParaRPr lang="es-E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571744"/>
            <a:ext cx="2838449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Aritmética: crear expresiones con variables y operadores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Utilizar valores devueltos por expresiones </a:t>
            </a:r>
          </a:p>
          <a:p>
            <a:pPr>
              <a:buNone/>
            </a:pPr>
            <a:endParaRPr lang="es-ES" dirty="0" smtClean="0"/>
          </a:p>
          <a:p>
            <a:pPr lvl="1"/>
            <a:r>
              <a:rPr lang="es-ES" dirty="0" err="1" smtClean="0"/>
              <a:t>Dim</a:t>
            </a:r>
            <a:r>
              <a:rPr lang="es-ES" dirty="0" smtClean="0"/>
              <a:t> </a:t>
            </a:r>
            <a:r>
              <a:rPr lang="es-ES" dirty="0" err="1" smtClean="0"/>
              <a:t>anInteger</a:t>
            </a:r>
            <a:r>
              <a:rPr lang="es-ES" dirty="0" smtClean="0"/>
              <a:t> As </a:t>
            </a:r>
            <a:r>
              <a:rPr lang="es-ES" dirty="0" err="1" smtClean="0"/>
              <a:t>Integer</a:t>
            </a:r>
            <a:r>
              <a:rPr lang="es-ES" dirty="0" smtClean="0"/>
              <a:t> = 5 + 4 	</a:t>
            </a:r>
          </a:p>
          <a:p>
            <a:pPr lvl="1"/>
            <a:endParaRPr lang="es-ES" dirty="0" smtClean="0"/>
          </a:p>
          <a:p>
            <a:r>
              <a:rPr lang="es-ES" dirty="0" smtClean="0"/>
              <a:t>Para que una expresión sea útil, se debe realizar una acción con el valor que se devuelve. </a:t>
            </a:r>
            <a:endParaRPr lang="es-E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Operadores Aritméticos </a:t>
            </a:r>
            <a:endParaRPr lang="es-E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691515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Rectángulo"/>
          <p:cNvSpPr/>
          <p:nvPr/>
        </p:nvSpPr>
        <p:spPr>
          <a:xfrm>
            <a:off x="1428728" y="4143380"/>
            <a:ext cx="5786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Al realizar la división, se debe utilizar una variable </a:t>
            </a:r>
            <a:r>
              <a:rPr lang="es-ES" b="1" dirty="0" err="1"/>
              <a:t>Double</a:t>
            </a:r>
            <a:r>
              <a:rPr lang="es-ES" b="1" dirty="0"/>
              <a:t> para almacenar el valor devuelto </a:t>
            </a:r>
            <a:endParaRPr lang="es-E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6575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Desarrollo de aplicación </a:t>
            </a:r>
            <a:endParaRPr lang="es-E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643314"/>
            <a:ext cx="45720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142844" y="1000108"/>
            <a:ext cx="764386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Public</a:t>
            </a:r>
            <a:r>
              <a:rPr lang="es-ES" dirty="0"/>
              <a:t> </a:t>
            </a:r>
            <a:r>
              <a:rPr lang="es-ES" dirty="0" err="1"/>
              <a:t>Class</a:t>
            </a:r>
            <a:r>
              <a:rPr lang="es-ES" dirty="0"/>
              <a:t> Form1</a:t>
            </a:r>
          </a:p>
          <a:p>
            <a:endParaRPr lang="es-ES" dirty="0"/>
          </a:p>
          <a:p>
            <a:r>
              <a:rPr lang="es-ES" dirty="0"/>
              <a:t>    </a:t>
            </a:r>
            <a:r>
              <a:rPr lang="es-ES" dirty="0" err="1"/>
              <a:t>Private</a:t>
            </a:r>
            <a:r>
              <a:rPr lang="es-ES" dirty="0"/>
              <a:t> Sub Button1_Click(</a:t>
            </a:r>
            <a:r>
              <a:rPr lang="es-ES" dirty="0" err="1"/>
              <a:t>ByVal</a:t>
            </a:r>
            <a:r>
              <a:rPr lang="es-ES" dirty="0"/>
              <a:t> </a:t>
            </a:r>
            <a:r>
              <a:rPr lang="es-ES" dirty="0" err="1"/>
              <a:t>sender</a:t>
            </a:r>
            <a:r>
              <a:rPr lang="es-ES" dirty="0"/>
              <a:t> As </a:t>
            </a:r>
            <a:r>
              <a:rPr lang="es-ES" dirty="0" err="1"/>
              <a:t>System.Object</a:t>
            </a:r>
            <a:r>
              <a:rPr lang="es-ES" dirty="0"/>
              <a:t>, </a:t>
            </a:r>
            <a:r>
              <a:rPr lang="es-ES" dirty="0" err="1"/>
              <a:t>ByVal</a:t>
            </a:r>
            <a:r>
              <a:rPr lang="es-ES" dirty="0"/>
              <a:t> e As  </a:t>
            </a:r>
            <a:r>
              <a:rPr lang="es-ES" dirty="0" smtClean="0"/>
              <a:t>       </a:t>
            </a:r>
            <a:r>
              <a:rPr lang="es-ES" dirty="0" err="1" smtClean="0"/>
              <a:t>System.EventArgs</a:t>
            </a:r>
            <a:r>
              <a:rPr lang="es-ES" dirty="0"/>
              <a:t>) </a:t>
            </a:r>
            <a:r>
              <a:rPr lang="es-ES" dirty="0" err="1"/>
              <a:t>Handles</a:t>
            </a:r>
            <a:r>
              <a:rPr lang="es-ES" dirty="0"/>
              <a:t> Button1.Click</a:t>
            </a:r>
          </a:p>
          <a:p>
            <a:r>
              <a:rPr lang="es-ES" dirty="0"/>
              <a:t>        </a:t>
            </a:r>
            <a:r>
              <a:rPr lang="es-ES" sz="2000" dirty="0" err="1"/>
              <a:t>Dim</a:t>
            </a:r>
            <a:r>
              <a:rPr lang="es-ES" sz="2000" dirty="0"/>
              <a:t> A As </a:t>
            </a:r>
            <a:r>
              <a:rPr lang="es-ES" sz="2000" dirty="0" err="1"/>
              <a:t>Double</a:t>
            </a:r>
            <a:r>
              <a:rPr lang="es-ES" sz="2000" dirty="0"/>
              <a:t> = TextBox1.Text</a:t>
            </a:r>
          </a:p>
          <a:p>
            <a:r>
              <a:rPr lang="es-ES" sz="2000" dirty="0"/>
              <a:t>        </a:t>
            </a:r>
            <a:r>
              <a:rPr lang="es-ES" sz="2000" dirty="0" err="1"/>
              <a:t>Dim</a:t>
            </a:r>
            <a:r>
              <a:rPr lang="es-ES" sz="2000" dirty="0"/>
              <a:t> B As </a:t>
            </a:r>
            <a:r>
              <a:rPr lang="es-ES" sz="2000" dirty="0" err="1"/>
              <a:t>Double</a:t>
            </a:r>
            <a:r>
              <a:rPr lang="es-ES" sz="2000" dirty="0"/>
              <a:t> = TextBox2.Text</a:t>
            </a:r>
          </a:p>
          <a:p>
            <a:r>
              <a:rPr lang="es-ES" sz="2000" dirty="0"/>
              <a:t>        </a:t>
            </a:r>
            <a:r>
              <a:rPr lang="es-ES" sz="2000" dirty="0" err="1"/>
              <a:t>MsgBox</a:t>
            </a:r>
            <a:r>
              <a:rPr lang="es-ES" sz="2000" dirty="0"/>
              <a:t>(A + B)</a:t>
            </a:r>
          </a:p>
          <a:p>
            <a:r>
              <a:rPr lang="es-ES" sz="2000" dirty="0"/>
              <a:t>        </a:t>
            </a:r>
            <a:r>
              <a:rPr lang="es-ES" sz="2000" dirty="0" err="1"/>
              <a:t>MsgBox</a:t>
            </a:r>
            <a:r>
              <a:rPr lang="es-ES" sz="2000" dirty="0"/>
              <a:t>(A - B)</a:t>
            </a:r>
          </a:p>
          <a:p>
            <a:r>
              <a:rPr lang="es-ES" sz="2000" dirty="0"/>
              <a:t>        </a:t>
            </a:r>
            <a:r>
              <a:rPr lang="es-ES" sz="2000" dirty="0" err="1"/>
              <a:t>MsgBox</a:t>
            </a:r>
            <a:r>
              <a:rPr lang="es-ES" sz="2000" dirty="0"/>
              <a:t>(A * B)</a:t>
            </a:r>
          </a:p>
          <a:p>
            <a:r>
              <a:rPr lang="es-ES" sz="2000" dirty="0"/>
              <a:t>        </a:t>
            </a:r>
            <a:r>
              <a:rPr lang="es-ES" sz="2000" dirty="0" err="1"/>
              <a:t>MsgBox</a:t>
            </a:r>
            <a:r>
              <a:rPr lang="es-ES" sz="2000" dirty="0"/>
              <a:t>(A / B)</a:t>
            </a:r>
          </a:p>
          <a:p>
            <a:r>
              <a:rPr lang="es-ES" sz="2000" dirty="0"/>
              <a:t>    </a:t>
            </a:r>
            <a:r>
              <a:rPr lang="es-ES" sz="2000" dirty="0" err="1"/>
              <a:t>End</a:t>
            </a:r>
            <a:r>
              <a:rPr lang="es-ES" sz="2000" dirty="0"/>
              <a:t> Sub</a:t>
            </a:r>
          </a:p>
          <a:p>
            <a:r>
              <a:rPr lang="es-ES" dirty="0" err="1"/>
              <a:t>End</a:t>
            </a:r>
            <a:r>
              <a:rPr lang="es-ES" dirty="0"/>
              <a:t> </a:t>
            </a:r>
            <a:r>
              <a:rPr lang="es-ES" dirty="0" err="1"/>
              <a:t>Class</a:t>
            </a:r>
            <a:endParaRPr lang="es-E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convertir un tipo de variable en otro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>
            <a:normAutofit/>
          </a:bodyPr>
          <a:lstStyle/>
          <a:p>
            <a:r>
              <a:rPr lang="es-ES" sz="1600" dirty="0" smtClean="0"/>
              <a:t>¿Qué pasa cuándo desea mostrar un valor </a:t>
            </a:r>
            <a:r>
              <a:rPr lang="es-ES" sz="1600" b="1" dirty="0" err="1" smtClean="0"/>
              <a:t>Integer</a:t>
            </a:r>
            <a:r>
              <a:rPr lang="es-ES" sz="1600" b="1" dirty="0" smtClean="0"/>
              <a:t> en un control </a:t>
            </a:r>
            <a:r>
              <a:rPr lang="es-ES" sz="1600" b="1" dirty="0" err="1" smtClean="0"/>
              <a:t>TextBox</a:t>
            </a:r>
            <a:r>
              <a:rPr lang="es-ES" sz="1600" b="1" dirty="0" smtClean="0"/>
              <a:t> que requiere una variable de tipo </a:t>
            </a:r>
            <a:r>
              <a:rPr lang="es-ES" sz="1600" b="1" dirty="0" err="1" smtClean="0"/>
              <a:t>String</a:t>
            </a:r>
            <a:r>
              <a:rPr lang="es-ES" sz="1600" b="1" dirty="0" smtClean="0"/>
              <a:t>? </a:t>
            </a:r>
          </a:p>
          <a:p>
            <a:endParaRPr lang="es-ES" sz="1600" b="1" dirty="0" smtClean="0"/>
          </a:p>
          <a:p>
            <a:pPr>
              <a:buNone/>
            </a:pPr>
            <a:r>
              <a:rPr lang="es-E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R/ </a:t>
            </a:r>
            <a:r>
              <a:rPr lang="es-ES" sz="2400" dirty="0" smtClean="0"/>
              <a:t>Puede convertir en texto utilizando una función especial llamada </a:t>
            </a:r>
            <a:r>
              <a:rPr lang="es-ES" sz="2400" b="1" dirty="0" err="1" smtClean="0">
                <a:solidFill>
                  <a:srgbClr val="FF0000"/>
                </a:solidFill>
              </a:rPr>
              <a:t>CStr</a:t>
            </a:r>
            <a:r>
              <a:rPr lang="es-ES" sz="2400" b="1" dirty="0" smtClean="0">
                <a:solidFill>
                  <a:srgbClr val="FF0000"/>
                </a:solidFill>
              </a:rPr>
              <a:t> (que viene de abreviar </a:t>
            </a:r>
            <a:r>
              <a:rPr lang="es-ES" sz="2400" b="1" dirty="0" err="1" smtClean="0">
                <a:solidFill>
                  <a:srgbClr val="FF0000"/>
                </a:solidFill>
              </a:rPr>
              <a:t>Convert</a:t>
            </a:r>
            <a:r>
              <a:rPr lang="es-ES" sz="2400" b="1" dirty="0" smtClean="0">
                <a:solidFill>
                  <a:srgbClr val="FF0000"/>
                </a:solidFill>
              </a:rPr>
              <a:t> </a:t>
            </a:r>
            <a:r>
              <a:rPr lang="es-ES" sz="2400" b="1" dirty="0" err="1" smtClean="0">
                <a:solidFill>
                  <a:srgbClr val="FF0000"/>
                </a:solidFill>
              </a:rPr>
              <a:t>to</a:t>
            </a:r>
            <a:r>
              <a:rPr lang="es-ES" sz="2400" b="1" dirty="0" smtClean="0">
                <a:solidFill>
                  <a:srgbClr val="FF0000"/>
                </a:solidFill>
              </a:rPr>
              <a:t> </a:t>
            </a:r>
            <a:r>
              <a:rPr lang="es-ES" sz="2400" b="1" dirty="0" err="1" smtClean="0">
                <a:solidFill>
                  <a:srgbClr val="FF0000"/>
                </a:solidFill>
              </a:rPr>
              <a:t>String</a:t>
            </a:r>
            <a:r>
              <a:rPr lang="es-ES" sz="2400" b="1" dirty="0" smtClean="0">
                <a:solidFill>
                  <a:srgbClr val="FF0000"/>
                </a:solidFill>
              </a:rPr>
              <a:t>)</a:t>
            </a:r>
            <a:r>
              <a:rPr lang="es-ES" sz="2400" b="1" dirty="0" smtClean="0"/>
              <a:t>.</a:t>
            </a:r>
          </a:p>
          <a:p>
            <a:pPr>
              <a:buNone/>
            </a:pPr>
            <a:endParaRPr lang="es-ES" sz="2400" b="1" dirty="0" smtClean="0"/>
          </a:p>
          <a:p>
            <a:pPr>
              <a:buNone/>
            </a:pPr>
            <a:r>
              <a:rPr lang="es-ES" sz="2400" b="1" dirty="0" smtClean="0"/>
              <a:t> 	Esta función, como el nombre implica, devuelve los datos representados por la variable como de tipo </a:t>
            </a:r>
            <a:r>
              <a:rPr lang="es-ES" sz="2400" b="1" dirty="0" err="1" smtClean="0"/>
              <a:t>String</a:t>
            </a:r>
            <a:r>
              <a:rPr lang="es-ES" sz="1600" b="1" dirty="0" smtClean="0"/>
              <a:t>. </a:t>
            </a:r>
            <a:endParaRPr lang="es-ES" sz="1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r>
              <a:rPr lang="es-ES" dirty="0" smtClean="0"/>
              <a:t>Desarrollo de aplicación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44" y="1071546"/>
            <a:ext cx="8001056" cy="507209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S" sz="1800" dirty="0" err="1" smtClean="0"/>
              <a:t>Public</a:t>
            </a:r>
            <a:r>
              <a:rPr lang="es-ES" sz="1800" dirty="0" smtClean="0"/>
              <a:t> </a:t>
            </a:r>
            <a:r>
              <a:rPr lang="es-ES" sz="1800" dirty="0" err="1" smtClean="0"/>
              <a:t>Class</a:t>
            </a:r>
            <a:r>
              <a:rPr lang="es-ES" sz="1800" dirty="0" smtClean="0"/>
              <a:t> Form1</a:t>
            </a:r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r>
              <a:rPr lang="es-ES" sz="1800" dirty="0" smtClean="0"/>
              <a:t>    </a:t>
            </a:r>
            <a:r>
              <a:rPr lang="es-ES" sz="1800" dirty="0" err="1" smtClean="0"/>
              <a:t>Private</a:t>
            </a:r>
            <a:r>
              <a:rPr lang="es-ES" sz="1800" dirty="0" smtClean="0"/>
              <a:t> Sub Form1_Load(</a:t>
            </a:r>
            <a:r>
              <a:rPr lang="es-ES" sz="1800" dirty="0" err="1" smtClean="0"/>
              <a:t>ByVal</a:t>
            </a:r>
            <a:r>
              <a:rPr lang="es-ES" sz="1800" dirty="0" smtClean="0"/>
              <a:t> </a:t>
            </a:r>
            <a:r>
              <a:rPr lang="es-ES" sz="1800" dirty="0" err="1" smtClean="0"/>
              <a:t>sender</a:t>
            </a:r>
            <a:r>
              <a:rPr lang="es-ES" sz="1800" dirty="0" smtClean="0"/>
              <a:t> As </a:t>
            </a:r>
            <a:r>
              <a:rPr lang="es-ES" sz="1800" dirty="0" err="1" smtClean="0"/>
              <a:t>System.Object</a:t>
            </a:r>
            <a:r>
              <a:rPr lang="es-ES" sz="1800" dirty="0" smtClean="0"/>
              <a:t>, </a:t>
            </a:r>
            <a:r>
              <a:rPr lang="es-ES" sz="1800" dirty="0" err="1" smtClean="0"/>
              <a:t>ByVal</a:t>
            </a:r>
            <a:r>
              <a:rPr lang="es-ES" sz="1800" dirty="0" smtClean="0"/>
              <a:t> e As </a:t>
            </a:r>
            <a:r>
              <a:rPr lang="es-ES" sz="1800" dirty="0" err="1" smtClean="0"/>
              <a:t>System.EventArgs</a:t>
            </a:r>
            <a:r>
              <a:rPr lang="es-ES" sz="1800" dirty="0" smtClean="0"/>
              <a:t>) </a:t>
            </a:r>
            <a:r>
              <a:rPr lang="es-ES" sz="1800" dirty="0" err="1" smtClean="0"/>
              <a:t>Handles</a:t>
            </a:r>
            <a:r>
              <a:rPr lang="es-ES" sz="1800" dirty="0" smtClean="0"/>
              <a:t> </a:t>
            </a:r>
            <a:r>
              <a:rPr lang="es-ES" sz="1800" dirty="0" err="1" smtClean="0"/>
              <a:t>MyBase.Load</a:t>
            </a:r>
            <a:endParaRPr lang="es-ES" sz="1800" dirty="0" smtClean="0"/>
          </a:p>
          <a:p>
            <a:pPr>
              <a:buNone/>
            </a:pPr>
            <a:r>
              <a:rPr lang="es-ES" sz="1800" dirty="0" smtClean="0"/>
              <a:t>        </a:t>
            </a:r>
            <a:r>
              <a:rPr lang="es-ES" sz="1800" dirty="0" err="1" smtClean="0"/>
              <a:t>Dim</a:t>
            </a:r>
            <a:r>
              <a:rPr lang="es-ES" sz="1800" dirty="0" smtClean="0"/>
              <a:t> </a:t>
            </a:r>
            <a:r>
              <a:rPr lang="es-ES" sz="1800" dirty="0" err="1" smtClean="0"/>
              <a:t>anInteger</a:t>
            </a:r>
            <a:r>
              <a:rPr lang="es-ES" sz="1800" dirty="0" smtClean="0"/>
              <a:t> As </a:t>
            </a:r>
            <a:r>
              <a:rPr lang="es-ES" sz="1800" dirty="0" err="1" smtClean="0"/>
              <a:t>Integer</a:t>
            </a:r>
            <a:r>
              <a:rPr lang="es-ES" sz="1800" dirty="0" smtClean="0"/>
              <a:t> = 54</a:t>
            </a:r>
          </a:p>
          <a:p>
            <a:pPr>
              <a:buNone/>
            </a:pPr>
            <a:r>
              <a:rPr lang="es-ES" sz="1800" dirty="0" smtClean="0"/>
              <a:t>        </a:t>
            </a:r>
            <a:r>
              <a:rPr lang="es-ES" sz="1800" dirty="0" err="1" smtClean="0"/>
              <a:t>MsgBox</a:t>
            </a:r>
            <a:r>
              <a:rPr lang="es-ES" sz="1800" dirty="0" smtClean="0"/>
              <a:t>(</a:t>
            </a:r>
            <a:r>
              <a:rPr lang="es-ES" sz="1800" dirty="0" err="1" smtClean="0"/>
              <a:t>anInteger</a:t>
            </a:r>
            <a:r>
              <a:rPr lang="es-ES" sz="1800" dirty="0" smtClean="0"/>
              <a:t>)</a:t>
            </a:r>
          </a:p>
          <a:p>
            <a:pPr>
              <a:buNone/>
            </a:pPr>
            <a:r>
              <a:rPr lang="es-ES" sz="1800" dirty="0" smtClean="0"/>
              <a:t>        </a:t>
            </a:r>
            <a:r>
              <a:rPr lang="es-ES" sz="1800" dirty="0" err="1" smtClean="0"/>
              <a:t>MsgBox</a:t>
            </a:r>
            <a:r>
              <a:rPr lang="es-ES" sz="1800" dirty="0" smtClean="0"/>
              <a:t>(</a:t>
            </a:r>
            <a:r>
              <a:rPr lang="es-ES" sz="1800" dirty="0" err="1" smtClean="0"/>
              <a:t>CStr</a:t>
            </a:r>
            <a:r>
              <a:rPr lang="es-ES" sz="1800" dirty="0" smtClean="0"/>
              <a:t>(</a:t>
            </a:r>
            <a:r>
              <a:rPr lang="es-ES" sz="1800" dirty="0" err="1" smtClean="0"/>
              <a:t>anInteger</a:t>
            </a:r>
            <a:r>
              <a:rPr lang="es-ES" sz="1800" dirty="0" smtClean="0"/>
              <a:t>))</a:t>
            </a:r>
          </a:p>
          <a:p>
            <a:pPr>
              <a:buNone/>
            </a:pPr>
            <a:r>
              <a:rPr lang="es-ES" sz="1800" dirty="0" smtClean="0"/>
              <a:t>        </a:t>
            </a:r>
            <a:r>
              <a:rPr lang="es-ES" sz="1800" dirty="0" err="1" smtClean="0"/>
              <a:t>End</a:t>
            </a:r>
            <a:endParaRPr lang="es-ES" sz="1800" dirty="0" smtClean="0"/>
          </a:p>
          <a:p>
            <a:pPr>
              <a:buNone/>
            </a:pPr>
            <a:r>
              <a:rPr lang="es-ES" sz="1800" dirty="0" smtClean="0"/>
              <a:t>    </a:t>
            </a:r>
            <a:r>
              <a:rPr lang="es-ES" sz="1800" dirty="0" err="1" smtClean="0"/>
              <a:t>End</a:t>
            </a:r>
            <a:r>
              <a:rPr lang="es-ES" sz="1800" dirty="0" smtClean="0"/>
              <a:t> Sub</a:t>
            </a:r>
          </a:p>
          <a:p>
            <a:pPr>
              <a:buNone/>
            </a:pPr>
            <a:r>
              <a:rPr lang="es-ES" sz="1800" dirty="0" err="1" smtClean="0"/>
              <a:t>End</a:t>
            </a:r>
            <a:r>
              <a:rPr lang="es-ES" sz="1800" dirty="0" smtClean="0"/>
              <a:t> </a:t>
            </a:r>
            <a:r>
              <a:rPr lang="es-ES" sz="1800" dirty="0" err="1" smtClean="0"/>
              <a:t>Class</a:t>
            </a:r>
            <a:endParaRPr lang="es-ES" sz="1800" dirty="0" smtClean="0"/>
          </a:p>
          <a:p>
            <a:r>
              <a:rPr lang="es-ES" dirty="0" smtClean="0"/>
              <a:t>la conversión de variables </a:t>
            </a:r>
            <a:r>
              <a:rPr lang="es-ES" b="1" dirty="0" err="1" smtClean="0">
                <a:solidFill>
                  <a:srgbClr val="FF0000"/>
                </a:solidFill>
              </a:rPr>
              <a:t>Integer</a:t>
            </a:r>
            <a:r>
              <a:rPr lang="es-ES" b="1" dirty="0" smtClean="0"/>
              <a:t> en texto, se puede utilizar la función </a:t>
            </a:r>
            <a:r>
              <a:rPr lang="es-ES" b="1" dirty="0" err="1" smtClean="0">
                <a:solidFill>
                  <a:srgbClr val="FF0000"/>
                </a:solidFill>
              </a:rPr>
              <a:t>CStr</a:t>
            </a:r>
            <a:r>
              <a:rPr lang="es-ES" b="1" dirty="0" smtClean="0"/>
              <a:t> en cualquier tipo de dato numérico, como </a:t>
            </a:r>
            <a:r>
              <a:rPr lang="es-ES" b="1" dirty="0" err="1" smtClean="0">
                <a:solidFill>
                  <a:srgbClr val="FF0000"/>
                </a:solidFill>
              </a:rPr>
              <a:t>Double</a:t>
            </a:r>
            <a:r>
              <a:rPr lang="es-ES" b="1" dirty="0" smtClean="0">
                <a:solidFill>
                  <a:srgbClr val="FF0000"/>
                </a:solidFill>
              </a:rPr>
              <a:t> o Long</a:t>
            </a:r>
            <a:r>
              <a:rPr lang="es-ES" b="1" dirty="0" smtClean="0"/>
              <a:t>. </a:t>
            </a:r>
          </a:p>
          <a:p>
            <a:r>
              <a:rPr lang="es-ES" b="1" dirty="0" smtClean="0"/>
              <a:t>También se puede utilizar para convertir la información de </a:t>
            </a:r>
            <a:r>
              <a:rPr lang="es-ES" b="1" dirty="0" smtClean="0">
                <a:solidFill>
                  <a:srgbClr val="FF0000"/>
                </a:solidFill>
              </a:rPr>
              <a:t>Date</a:t>
            </a:r>
            <a:r>
              <a:rPr lang="es-ES" b="1" dirty="0" smtClean="0"/>
              <a:t> y tipos de datos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b="1" dirty="0" err="1" smtClean="0">
                <a:solidFill>
                  <a:srgbClr val="FF0000"/>
                </a:solidFill>
              </a:rPr>
              <a:t>Boolean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b="1" dirty="0" smtClean="0"/>
              <a:t>en texto </a:t>
            </a:r>
            <a:endParaRPr lang="es-E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143116"/>
            <a:ext cx="13906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función </a:t>
            </a:r>
            <a:r>
              <a:rPr lang="es-ES" dirty="0" err="1" smtClean="0"/>
              <a:t>CDbl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En una operación aritmética para devolver un número fraccionario al trabajar con variables de tipo </a:t>
            </a:r>
            <a:r>
              <a:rPr lang="es-ES" b="1" dirty="0" err="1" smtClean="0"/>
              <a:t>Integer</a:t>
            </a:r>
            <a:r>
              <a:rPr lang="es-ES" b="1" dirty="0" smtClean="0"/>
              <a:t> </a:t>
            </a:r>
          </a:p>
          <a:p>
            <a:r>
              <a:rPr lang="es-ES" dirty="0" smtClean="0"/>
              <a:t>Para convertir tipos de datos numéricos </a:t>
            </a:r>
          </a:p>
          <a:p>
            <a:pPr>
              <a:buNone/>
            </a:pPr>
            <a:r>
              <a:rPr lang="es-ES" sz="1900" dirty="0" err="1" smtClean="0"/>
              <a:t>Public</a:t>
            </a:r>
            <a:r>
              <a:rPr lang="es-ES" sz="1900" dirty="0" smtClean="0"/>
              <a:t> </a:t>
            </a:r>
            <a:r>
              <a:rPr lang="es-ES" sz="1900" dirty="0" err="1" smtClean="0"/>
              <a:t>Class</a:t>
            </a:r>
            <a:r>
              <a:rPr lang="es-ES" sz="1900" dirty="0" smtClean="0"/>
              <a:t> Form1</a:t>
            </a:r>
          </a:p>
          <a:p>
            <a:pPr>
              <a:buNone/>
            </a:pPr>
            <a:r>
              <a:rPr lang="es-ES" sz="2100" dirty="0" smtClean="0"/>
              <a:t>    </a:t>
            </a:r>
            <a:r>
              <a:rPr lang="es-ES" sz="2100" dirty="0" err="1" smtClean="0"/>
              <a:t>Private</a:t>
            </a:r>
            <a:r>
              <a:rPr lang="es-ES" sz="2100" dirty="0" smtClean="0"/>
              <a:t> Sub Form1_Load(</a:t>
            </a:r>
            <a:r>
              <a:rPr lang="es-ES" sz="2100" dirty="0" err="1" smtClean="0"/>
              <a:t>ByVal</a:t>
            </a:r>
            <a:r>
              <a:rPr lang="es-ES" sz="2100" dirty="0" smtClean="0"/>
              <a:t> </a:t>
            </a:r>
            <a:r>
              <a:rPr lang="es-ES" sz="2100" dirty="0" err="1" smtClean="0"/>
              <a:t>sender</a:t>
            </a:r>
            <a:r>
              <a:rPr lang="es-ES" sz="2100" dirty="0" smtClean="0"/>
              <a:t> As </a:t>
            </a:r>
            <a:r>
              <a:rPr lang="es-ES" sz="2100" dirty="0" err="1" smtClean="0"/>
              <a:t>System.Object</a:t>
            </a:r>
            <a:r>
              <a:rPr lang="es-ES" sz="2100" dirty="0" smtClean="0"/>
              <a:t>, </a:t>
            </a:r>
            <a:r>
              <a:rPr lang="es-ES" sz="2100" dirty="0" err="1" smtClean="0"/>
              <a:t>ByVal</a:t>
            </a:r>
            <a:r>
              <a:rPr lang="es-ES" sz="2100" dirty="0" smtClean="0"/>
              <a:t> e As </a:t>
            </a:r>
            <a:r>
              <a:rPr lang="es-ES" sz="2100" dirty="0" err="1" smtClean="0"/>
              <a:t>System.EventArgs</a:t>
            </a:r>
            <a:r>
              <a:rPr lang="es-ES" sz="2100" dirty="0" smtClean="0"/>
              <a:t>) </a:t>
            </a:r>
            <a:r>
              <a:rPr lang="es-ES" sz="2100" dirty="0" err="1" smtClean="0"/>
              <a:t>Handles</a:t>
            </a:r>
            <a:r>
              <a:rPr lang="es-ES" sz="2100" dirty="0" smtClean="0"/>
              <a:t> </a:t>
            </a:r>
            <a:r>
              <a:rPr lang="es-ES" sz="2100" dirty="0" err="1" smtClean="0"/>
              <a:t>MyBase.Load</a:t>
            </a:r>
            <a:endParaRPr lang="es-ES" sz="2100" dirty="0" smtClean="0"/>
          </a:p>
          <a:p>
            <a:pPr>
              <a:buNone/>
            </a:pPr>
            <a:r>
              <a:rPr lang="pt-BR" sz="2100" dirty="0" smtClean="0"/>
              <a:t>        </a:t>
            </a:r>
            <a:r>
              <a:rPr lang="pt-BR" sz="2100" dirty="0" err="1" smtClean="0"/>
              <a:t>Dim</a:t>
            </a:r>
            <a:r>
              <a:rPr lang="pt-BR" sz="2100" dirty="0" smtClean="0"/>
              <a:t> A As </a:t>
            </a:r>
            <a:r>
              <a:rPr lang="pt-BR" sz="2100" dirty="0" err="1" smtClean="0"/>
              <a:t>Integer</a:t>
            </a:r>
            <a:r>
              <a:rPr lang="pt-BR" sz="2100" dirty="0" smtClean="0"/>
              <a:t> = 1</a:t>
            </a:r>
          </a:p>
          <a:p>
            <a:pPr>
              <a:buNone/>
            </a:pPr>
            <a:r>
              <a:rPr lang="pt-BR" sz="2100" dirty="0" smtClean="0"/>
              <a:t>        </a:t>
            </a:r>
            <a:r>
              <a:rPr lang="pt-BR" sz="2100" dirty="0" err="1" smtClean="0"/>
              <a:t>Dim</a:t>
            </a:r>
            <a:r>
              <a:rPr lang="pt-BR" sz="2100" dirty="0" smtClean="0"/>
              <a:t> B As </a:t>
            </a:r>
            <a:r>
              <a:rPr lang="pt-BR" sz="2100" dirty="0" err="1" smtClean="0"/>
              <a:t>Integer</a:t>
            </a:r>
            <a:r>
              <a:rPr lang="pt-BR" sz="2100" dirty="0" smtClean="0"/>
              <a:t> = 2</a:t>
            </a:r>
          </a:p>
          <a:p>
            <a:pPr>
              <a:buNone/>
            </a:pPr>
            <a:r>
              <a:rPr lang="es-ES" sz="2100" dirty="0" smtClean="0"/>
              <a:t>        </a:t>
            </a:r>
            <a:r>
              <a:rPr lang="es-ES" sz="2100" dirty="0" err="1" smtClean="0"/>
              <a:t>MsgBox</a:t>
            </a:r>
            <a:r>
              <a:rPr lang="es-ES" sz="2100" dirty="0" smtClean="0"/>
              <a:t>(</a:t>
            </a:r>
            <a:r>
              <a:rPr lang="es-ES" sz="2100" dirty="0" err="1" smtClean="0"/>
              <a:t>CDbl</a:t>
            </a:r>
            <a:r>
              <a:rPr lang="es-ES" sz="2100" dirty="0" smtClean="0"/>
              <a:t>(A / B))</a:t>
            </a:r>
          </a:p>
          <a:p>
            <a:pPr>
              <a:buNone/>
            </a:pPr>
            <a:r>
              <a:rPr lang="es-ES" sz="2100" dirty="0" smtClean="0"/>
              <a:t>        </a:t>
            </a:r>
            <a:r>
              <a:rPr lang="es-ES" sz="2100" dirty="0" err="1" smtClean="0"/>
              <a:t>End</a:t>
            </a:r>
            <a:endParaRPr lang="es-ES" sz="2100" dirty="0" smtClean="0"/>
          </a:p>
          <a:p>
            <a:pPr>
              <a:buNone/>
            </a:pPr>
            <a:r>
              <a:rPr lang="es-ES" sz="2100" dirty="0" smtClean="0"/>
              <a:t>    </a:t>
            </a:r>
            <a:r>
              <a:rPr lang="es-ES" sz="2100" dirty="0" err="1" smtClean="0"/>
              <a:t>End</a:t>
            </a:r>
            <a:r>
              <a:rPr lang="es-ES" sz="2100" dirty="0" smtClean="0"/>
              <a:t> Sub</a:t>
            </a:r>
          </a:p>
          <a:p>
            <a:pPr>
              <a:buNone/>
            </a:pPr>
            <a:r>
              <a:rPr lang="es-ES" sz="2100" dirty="0" err="1" smtClean="0"/>
              <a:t>End</a:t>
            </a:r>
            <a:r>
              <a:rPr lang="es-ES" sz="2100" dirty="0" smtClean="0"/>
              <a:t> </a:t>
            </a:r>
            <a:r>
              <a:rPr lang="es-ES" sz="2100" dirty="0" err="1" smtClean="0"/>
              <a:t>Class</a:t>
            </a:r>
            <a:endParaRPr lang="es-ES" sz="2100" dirty="0" smtClean="0"/>
          </a:p>
          <a:p>
            <a:r>
              <a:rPr lang="es-ES" sz="2400" dirty="0" smtClean="0"/>
              <a:t>Otras funciones de conversión numéricas son </a:t>
            </a:r>
            <a:r>
              <a:rPr lang="es-ES" sz="2400" b="1" dirty="0" err="1" smtClean="0"/>
              <a:t>CByte</a:t>
            </a:r>
            <a:r>
              <a:rPr lang="es-ES" sz="2400" b="1" dirty="0" smtClean="0"/>
              <a:t>, </a:t>
            </a:r>
            <a:r>
              <a:rPr lang="es-ES" sz="2400" b="1" dirty="0" err="1" smtClean="0"/>
              <a:t>CDec</a:t>
            </a:r>
            <a:r>
              <a:rPr lang="es-ES" sz="2400" b="1" dirty="0" smtClean="0"/>
              <a:t>, </a:t>
            </a:r>
            <a:r>
              <a:rPr lang="es-ES" sz="2400" b="1" dirty="0" err="1" smtClean="0"/>
              <a:t>CLng</a:t>
            </a:r>
            <a:r>
              <a:rPr lang="es-ES" sz="2400" b="1" dirty="0" smtClean="0"/>
              <a:t> y </a:t>
            </a:r>
            <a:r>
              <a:rPr lang="es-ES" sz="2400" b="1" dirty="0" err="1" smtClean="0"/>
              <a:t>CShort</a:t>
            </a:r>
            <a:r>
              <a:rPr lang="es-ES" sz="2400" b="1" dirty="0" smtClean="0"/>
              <a:t>. </a:t>
            </a:r>
            <a:endParaRPr lang="es-ES" sz="2100" dirty="0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714752"/>
            <a:ext cx="154305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Autofit/>
          </a:bodyPr>
          <a:lstStyle/>
          <a:p>
            <a:r>
              <a:rPr lang="es-ES" sz="2800" dirty="0" smtClean="0"/>
              <a:t>Comparaciones: Utilizar expresiones para comparar valores </a:t>
            </a: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4143404"/>
          </a:xfrm>
        </p:spPr>
        <p:txBody>
          <a:bodyPr>
            <a:normAutofit/>
          </a:bodyPr>
          <a:lstStyle/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Los </a:t>
            </a:r>
            <a:r>
              <a:rPr lang="es-ES" i="1" dirty="0" smtClean="0"/>
              <a:t>operadores de comparación, para comparar valores numéricos y devolver valores </a:t>
            </a:r>
            <a:r>
              <a:rPr lang="es-ES" b="1" i="1" dirty="0" err="1" smtClean="0"/>
              <a:t>Boolean</a:t>
            </a:r>
            <a:r>
              <a:rPr lang="es-ES" b="1" i="1" dirty="0" smtClean="0"/>
              <a:t> (True o False). </a:t>
            </a:r>
          </a:p>
          <a:p>
            <a:endParaRPr lang="es-ES" b="1" i="1" dirty="0" smtClean="0"/>
          </a:p>
          <a:p>
            <a:endParaRPr lang="es-ES" b="1" i="1" dirty="0" smtClean="0"/>
          </a:p>
          <a:p>
            <a:r>
              <a:rPr lang="es-ES" b="1" i="1" dirty="0" smtClean="0"/>
              <a:t> I</a:t>
            </a:r>
            <a:r>
              <a:rPr lang="es-ES" dirty="0" smtClean="0"/>
              <a:t>nstrucción </a:t>
            </a:r>
            <a:r>
              <a:rPr lang="es-ES" dirty="0" err="1" smtClean="0"/>
              <a:t>If</a:t>
            </a:r>
            <a:r>
              <a:rPr lang="es-ES" dirty="0" smtClean="0"/>
              <a:t>...</a:t>
            </a:r>
            <a:r>
              <a:rPr lang="es-ES" dirty="0" err="1" smtClean="0"/>
              <a:t>Then</a:t>
            </a:r>
            <a:r>
              <a:rPr lang="es-ES" dirty="0" smtClean="0"/>
              <a:t>. Para elegir alguno de los dos valores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r>
              <a:rPr lang="es-ES" dirty="0" smtClean="0"/>
              <a:t>¿qué función realizan: ?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29718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214422"/>
            <a:ext cx="20097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3143248"/>
            <a:ext cx="19621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4786322"/>
            <a:ext cx="2038353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1142984"/>
            <a:ext cx="181927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28" y="5286388"/>
            <a:ext cx="1071570" cy="861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3857628"/>
            <a:ext cx="757242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742955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es-ES" dirty="0" smtClean="0"/>
              <a:t>Procedimientos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/>
          <a:lstStyle/>
          <a:p>
            <a:r>
              <a:rPr lang="es-ES" b="1" dirty="0" err="1" smtClean="0">
                <a:solidFill>
                  <a:srgbClr val="FF0000"/>
                </a:solidFill>
              </a:rPr>
              <a:t>MsgBox</a:t>
            </a:r>
            <a:r>
              <a:rPr lang="es-ES" b="1" dirty="0" smtClean="0"/>
              <a:t> tiene un procedimiento integrado que realiza la acción de mostrar un cuadro de diálogo </a:t>
            </a:r>
          </a:p>
          <a:p>
            <a:pPr>
              <a:buNone/>
            </a:pPr>
            <a:endParaRPr lang="es-ES" b="1" dirty="0" smtClean="0"/>
          </a:p>
          <a:p>
            <a:r>
              <a:rPr lang="es-ES" dirty="0" smtClean="0"/>
              <a:t>Un procedimiento es un bloque de código independiente que se puede ejecutar desde otros bloques de código. 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Puede llamar a tantos procedimientos como desee. Los procedimientos se ejecutan en el orden de llamada. </a:t>
            </a:r>
            <a:endParaRPr lang="es-E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r>
              <a:rPr lang="es-ES" dirty="0" smtClean="0"/>
              <a:t>Funciones y </a:t>
            </a:r>
            <a:r>
              <a:rPr lang="es-ES" dirty="0" err="1" smtClean="0"/>
              <a:t>Subs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/>
          <a:lstStyle/>
          <a:p>
            <a:r>
              <a:rPr lang="es-ES" dirty="0" smtClean="0"/>
              <a:t>Existen dos tipos de procedimientos: </a:t>
            </a:r>
            <a:r>
              <a:rPr lang="es-ES" i="1" dirty="0" smtClean="0"/>
              <a:t>funciones y subrutinas (llamadas a veces sub). Una </a:t>
            </a:r>
            <a:r>
              <a:rPr lang="es-ES" i="1" dirty="0" smtClean="0">
                <a:solidFill>
                  <a:srgbClr val="FF0000"/>
                </a:solidFill>
              </a:rPr>
              <a:t>función</a:t>
            </a:r>
            <a:r>
              <a:rPr lang="es-ES" i="1" dirty="0" smtClean="0"/>
              <a:t> devuelve un valor al procedimiento que la llamó, mientras que una subrutina </a:t>
            </a:r>
            <a:r>
              <a:rPr lang="es-ES" dirty="0" smtClean="0"/>
              <a:t>simplemente ejecuta código </a:t>
            </a:r>
            <a:endParaRPr lang="es-ES" i="1" dirty="0" smtClean="0"/>
          </a:p>
          <a:p>
            <a:pPr lvl="1"/>
            <a:r>
              <a:rPr lang="es-ES" dirty="0" err="1" smtClean="0"/>
              <a:t>Dim</a:t>
            </a:r>
            <a:r>
              <a:rPr lang="es-ES" dirty="0" smtClean="0"/>
              <a:t> </a:t>
            </a:r>
            <a:r>
              <a:rPr lang="es-ES" dirty="0" err="1" smtClean="0"/>
              <a:t>Today</a:t>
            </a:r>
            <a:r>
              <a:rPr lang="es-ES" dirty="0" smtClean="0"/>
              <a:t> As </a:t>
            </a:r>
            <a:r>
              <a:rPr lang="es-ES" dirty="0" err="1" smtClean="0"/>
              <a:t>Integer</a:t>
            </a:r>
            <a:r>
              <a:rPr lang="es-ES" dirty="0" smtClean="0"/>
              <a:t> </a:t>
            </a:r>
          </a:p>
          <a:p>
            <a:pPr lvl="1"/>
            <a:r>
              <a:rPr lang="es-ES" dirty="0" err="1" smtClean="0"/>
              <a:t>Today</a:t>
            </a:r>
            <a:r>
              <a:rPr lang="es-ES" dirty="0" smtClean="0"/>
              <a:t> = </a:t>
            </a:r>
            <a:r>
              <a:rPr lang="es-ES" dirty="0" err="1" smtClean="0"/>
              <a:t>GetDayOfWeek</a:t>
            </a:r>
            <a:r>
              <a:rPr lang="es-ES" dirty="0" smtClean="0"/>
              <a:t> </a:t>
            </a:r>
          </a:p>
          <a:p>
            <a:r>
              <a:rPr lang="es-ES" dirty="0" smtClean="0"/>
              <a:t>En este ejemplo, el valor devuelto por la función se copia a la variable denominada </a:t>
            </a:r>
            <a:r>
              <a:rPr lang="es-ES" dirty="0" err="1" smtClean="0"/>
              <a:t>Today</a:t>
            </a:r>
            <a:r>
              <a:rPr lang="es-ES" dirty="0" smtClean="0"/>
              <a:t> y se almacena para un uso posterior. </a:t>
            </a:r>
            <a:endParaRPr lang="es-E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r>
              <a:rPr lang="es-ES" dirty="0" smtClean="0"/>
              <a:t>Escribir procedimientos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7686700" cy="5929354"/>
          </a:xfrm>
        </p:spPr>
        <p:txBody>
          <a:bodyPr>
            <a:normAutofit/>
          </a:bodyPr>
          <a:lstStyle/>
          <a:p>
            <a:r>
              <a:rPr lang="es-ES" dirty="0" smtClean="0"/>
              <a:t>Coloca primero una </a:t>
            </a:r>
            <a:r>
              <a:rPr lang="es-ES" i="1" dirty="0" smtClean="0"/>
              <a:t>declaración de procedimiento 	</a:t>
            </a:r>
          </a:p>
          <a:p>
            <a:pPr lvl="1"/>
            <a:r>
              <a:rPr lang="es-ES" dirty="0" smtClean="0"/>
              <a:t>indica si el procedimiento es una función o una subrutina </a:t>
            </a:r>
          </a:p>
          <a:p>
            <a:pPr lvl="1"/>
            <a:r>
              <a:rPr lang="es-ES" dirty="0" smtClean="0"/>
              <a:t>Si es procedimiento se detallan los parámetros  </a:t>
            </a:r>
          </a:p>
          <a:p>
            <a:pPr lvl="1"/>
            <a:endParaRPr lang="es-ES" dirty="0" smtClean="0"/>
          </a:p>
          <a:p>
            <a:endParaRPr lang="es-ES" sz="2800" dirty="0" smtClean="0"/>
          </a:p>
          <a:p>
            <a:pPr lvl="1"/>
            <a:r>
              <a:rPr lang="es-ES" sz="3700" dirty="0" smtClean="0"/>
              <a:t>Sub </a:t>
            </a:r>
            <a:r>
              <a:rPr lang="es-ES" sz="3700" dirty="0" err="1" smtClean="0"/>
              <a:t>MyFirstSub</a:t>
            </a:r>
            <a:r>
              <a:rPr lang="es-ES" sz="3700" dirty="0" smtClean="0"/>
              <a:t>() </a:t>
            </a:r>
            <a:r>
              <a:rPr lang="es-ES" sz="2000" dirty="0" smtClean="0"/>
              <a:t>indica que es un </a:t>
            </a:r>
            <a:r>
              <a:rPr lang="es-ES" sz="1800" dirty="0" smtClean="0"/>
              <a:t>subrutina</a:t>
            </a:r>
            <a:r>
              <a:rPr lang="es-ES" sz="2000" dirty="0" smtClean="0"/>
              <a:t> no 					devuelve ningún valor </a:t>
            </a:r>
          </a:p>
          <a:p>
            <a:pPr lvl="1"/>
            <a:r>
              <a:rPr lang="es-ES" sz="3700" dirty="0" err="1" smtClean="0"/>
              <a:t>End</a:t>
            </a:r>
            <a:r>
              <a:rPr lang="es-ES" sz="3700" dirty="0" smtClean="0"/>
              <a:t> Sub 		   </a:t>
            </a:r>
            <a:r>
              <a:rPr lang="es-ES" sz="2000" dirty="0" smtClean="0"/>
              <a:t>indica el fin de la subrutina </a:t>
            </a:r>
          </a:p>
          <a:p>
            <a:endParaRPr lang="es-ES" dirty="0"/>
          </a:p>
        </p:txBody>
      </p:sp>
      <p:sp>
        <p:nvSpPr>
          <p:cNvPr id="4" name="3 Flecha curvada hacia abajo"/>
          <p:cNvSpPr/>
          <p:nvPr/>
        </p:nvSpPr>
        <p:spPr>
          <a:xfrm>
            <a:off x="1428728" y="3286124"/>
            <a:ext cx="3714776" cy="92869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" name="4 Flecha curvada hacia arriba"/>
          <p:cNvSpPr/>
          <p:nvPr/>
        </p:nvSpPr>
        <p:spPr>
          <a:xfrm>
            <a:off x="1571604" y="5643578"/>
            <a:ext cx="3500462" cy="92869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es-ES" dirty="0" smtClean="0"/>
              <a:t>Escribir funciones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>
            <a:normAutofit/>
          </a:bodyPr>
          <a:lstStyle/>
          <a:p>
            <a:r>
              <a:rPr lang="es-ES" dirty="0" smtClean="0"/>
              <a:t>especificar el tipo de valor devuelto </a:t>
            </a:r>
          </a:p>
          <a:p>
            <a:endParaRPr lang="es-ES" dirty="0" smtClean="0"/>
          </a:p>
          <a:p>
            <a:pPr>
              <a:buNone/>
            </a:pPr>
            <a:r>
              <a:rPr lang="es-ES" dirty="0" err="1" smtClean="0">
                <a:solidFill>
                  <a:srgbClr val="0070C0"/>
                </a:solidFill>
              </a:rPr>
              <a:t>Function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MyFirstFunction</a:t>
            </a:r>
            <a:r>
              <a:rPr lang="es-ES" dirty="0" smtClean="0">
                <a:solidFill>
                  <a:srgbClr val="0070C0"/>
                </a:solidFill>
              </a:rPr>
              <a:t>() As </a:t>
            </a:r>
            <a:r>
              <a:rPr lang="es-ES" dirty="0" err="1" smtClean="0">
                <a:solidFill>
                  <a:srgbClr val="0070C0"/>
                </a:solidFill>
              </a:rPr>
              <a:t>Integer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				    </a:t>
            </a:r>
            <a:r>
              <a:rPr lang="es-ES" sz="1800" dirty="0" smtClean="0"/>
              <a:t>indica que devuelve un </a:t>
            </a:r>
            <a:r>
              <a:rPr lang="es-ES" sz="1800" dirty="0" err="1" smtClean="0"/>
              <a:t>integer</a:t>
            </a:r>
            <a:r>
              <a:rPr lang="es-ES" sz="1800" dirty="0" smtClean="0"/>
              <a:t> </a:t>
            </a:r>
          </a:p>
          <a:p>
            <a:pPr>
              <a:buNone/>
            </a:pPr>
            <a:r>
              <a:rPr lang="es-ES" dirty="0" err="1" smtClean="0">
                <a:solidFill>
                  <a:srgbClr val="0070C0"/>
                </a:solidFill>
              </a:rPr>
              <a:t>End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Function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</a:p>
          <a:p>
            <a:endParaRPr lang="es-ES" dirty="0" smtClean="0"/>
          </a:p>
          <a:p>
            <a:pPr>
              <a:buNone/>
            </a:pPr>
            <a:r>
              <a:rPr lang="es-ES" dirty="0" err="1" smtClean="0">
                <a:solidFill>
                  <a:srgbClr val="0070C0"/>
                </a:solidFill>
              </a:rPr>
              <a:t>Function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GetTheNumberOne</a:t>
            </a:r>
            <a:r>
              <a:rPr lang="es-ES" dirty="0" smtClean="0">
                <a:solidFill>
                  <a:srgbClr val="0070C0"/>
                </a:solidFill>
              </a:rPr>
              <a:t>() As </a:t>
            </a:r>
            <a:r>
              <a:rPr lang="es-ES" dirty="0" err="1" smtClean="0">
                <a:solidFill>
                  <a:srgbClr val="0070C0"/>
                </a:solidFill>
              </a:rPr>
              <a:t>Integer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es-ES" dirty="0" err="1" smtClean="0"/>
              <a:t>Return</a:t>
            </a:r>
            <a:r>
              <a:rPr lang="es-ES" dirty="0" smtClean="0"/>
              <a:t> 1 	     </a:t>
            </a:r>
            <a:r>
              <a:rPr lang="es-ES" sz="1800" dirty="0" smtClean="0"/>
              <a:t>Para devolver el valor desde una función </a:t>
            </a:r>
          </a:p>
          <a:p>
            <a:pPr>
              <a:buNone/>
            </a:pPr>
            <a:r>
              <a:rPr lang="es-ES" dirty="0" err="1" smtClean="0">
                <a:solidFill>
                  <a:srgbClr val="0070C0"/>
                </a:solidFill>
              </a:rPr>
              <a:t>End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Function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/>
              <a:t>	</a:t>
            </a:r>
          </a:p>
          <a:p>
            <a:pPr>
              <a:buNone/>
            </a:pPr>
            <a:r>
              <a:rPr lang="es-ES" dirty="0" smtClean="0"/>
              <a:t>	</a:t>
            </a:r>
          </a:p>
        </p:txBody>
      </p:sp>
      <p:sp>
        <p:nvSpPr>
          <p:cNvPr id="4" name="3 Flecha abajo"/>
          <p:cNvSpPr/>
          <p:nvPr/>
        </p:nvSpPr>
        <p:spPr>
          <a:xfrm>
            <a:off x="5000628" y="2643182"/>
            <a:ext cx="28575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Flecha derecha"/>
          <p:cNvSpPr/>
          <p:nvPr/>
        </p:nvSpPr>
        <p:spPr>
          <a:xfrm>
            <a:off x="1928794" y="5143512"/>
            <a:ext cx="71438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es-ES" dirty="0" smtClean="0"/>
              <a:t>Desarrollo de aplicación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44" y="1609416"/>
            <a:ext cx="7786742" cy="403416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s-ES" dirty="0" err="1" smtClean="0">
                <a:solidFill>
                  <a:srgbClr val="FF0000"/>
                </a:solidFill>
              </a:rPr>
              <a:t>Public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Class</a:t>
            </a:r>
            <a:r>
              <a:rPr lang="es-ES" dirty="0" smtClean="0">
                <a:solidFill>
                  <a:srgbClr val="FF0000"/>
                </a:solidFill>
              </a:rPr>
              <a:t> Form1</a:t>
            </a:r>
          </a:p>
          <a:p>
            <a:pPr>
              <a:buNone/>
            </a:pPr>
            <a:r>
              <a:rPr lang="es-ES" dirty="0" smtClean="0">
                <a:solidFill>
                  <a:srgbClr val="00B050"/>
                </a:solidFill>
              </a:rPr>
              <a:t>    </a:t>
            </a:r>
            <a:r>
              <a:rPr lang="es-ES" dirty="0" err="1" smtClean="0">
                <a:solidFill>
                  <a:srgbClr val="00B050"/>
                </a:solidFill>
              </a:rPr>
              <a:t>Private</a:t>
            </a:r>
            <a:r>
              <a:rPr lang="es-ES" dirty="0" smtClean="0">
                <a:solidFill>
                  <a:srgbClr val="00B050"/>
                </a:solidFill>
              </a:rPr>
              <a:t> Sub Form1_Load(</a:t>
            </a:r>
            <a:r>
              <a:rPr lang="es-ES" dirty="0" err="1" smtClean="0">
                <a:solidFill>
                  <a:srgbClr val="00B050"/>
                </a:solidFill>
              </a:rPr>
              <a:t>ByVal</a:t>
            </a:r>
            <a:r>
              <a:rPr lang="es-ES" dirty="0" smtClean="0">
                <a:solidFill>
                  <a:srgbClr val="00B050"/>
                </a:solidFill>
              </a:rPr>
              <a:t> </a:t>
            </a:r>
            <a:r>
              <a:rPr lang="es-ES" dirty="0" err="1" smtClean="0">
                <a:solidFill>
                  <a:srgbClr val="00B050"/>
                </a:solidFill>
              </a:rPr>
              <a:t>sender</a:t>
            </a:r>
            <a:r>
              <a:rPr lang="es-ES" dirty="0" smtClean="0">
                <a:solidFill>
                  <a:srgbClr val="00B050"/>
                </a:solidFill>
              </a:rPr>
              <a:t> As </a:t>
            </a:r>
            <a:r>
              <a:rPr lang="es-ES" dirty="0" err="1" smtClean="0">
                <a:solidFill>
                  <a:srgbClr val="00B050"/>
                </a:solidFill>
              </a:rPr>
              <a:t>System.Object</a:t>
            </a:r>
            <a:r>
              <a:rPr lang="es-ES" dirty="0" smtClean="0">
                <a:solidFill>
                  <a:srgbClr val="00B050"/>
                </a:solidFill>
              </a:rPr>
              <a:t>, </a:t>
            </a:r>
            <a:r>
              <a:rPr lang="es-ES" dirty="0" err="1" smtClean="0">
                <a:solidFill>
                  <a:srgbClr val="00B050"/>
                </a:solidFill>
              </a:rPr>
              <a:t>ByVal</a:t>
            </a:r>
            <a:r>
              <a:rPr lang="es-ES" dirty="0" smtClean="0">
                <a:solidFill>
                  <a:srgbClr val="00B050"/>
                </a:solidFill>
              </a:rPr>
              <a:t> e As </a:t>
            </a:r>
            <a:r>
              <a:rPr lang="es-ES" dirty="0" err="1" smtClean="0">
                <a:solidFill>
                  <a:srgbClr val="00B050"/>
                </a:solidFill>
              </a:rPr>
              <a:t>System.EventArgs</a:t>
            </a:r>
            <a:r>
              <a:rPr lang="es-ES" dirty="0" smtClean="0">
                <a:solidFill>
                  <a:srgbClr val="00B050"/>
                </a:solidFill>
              </a:rPr>
              <a:t>) </a:t>
            </a:r>
            <a:r>
              <a:rPr lang="es-ES" dirty="0" err="1" smtClean="0">
                <a:solidFill>
                  <a:srgbClr val="00B050"/>
                </a:solidFill>
              </a:rPr>
              <a:t>Handles</a:t>
            </a:r>
            <a:r>
              <a:rPr lang="es-ES" dirty="0" smtClean="0">
                <a:solidFill>
                  <a:srgbClr val="00B050"/>
                </a:solidFill>
              </a:rPr>
              <a:t> </a:t>
            </a:r>
            <a:r>
              <a:rPr lang="es-ES" dirty="0" err="1" smtClean="0">
                <a:solidFill>
                  <a:srgbClr val="00B050"/>
                </a:solidFill>
              </a:rPr>
              <a:t>MyBase.Load</a:t>
            </a:r>
            <a:endParaRPr lang="es-ES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DisplayTime</a:t>
            </a:r>
            <a:r>
              <a:rPr lang="es-ES" dirty="0" smtClean="0"/>
              <a:t>()</a:t>
            </a:r>
          </a:p>
          <a:p>
            <a:pPr>
              <a:buNone/>
            </a:pPr>
            <a:r>
              <a:rPr lang="es-ES" dirty="0" smtClean="0">
                <a:solidFill>
                  <a:srgbClr val="00B050"/>
                </a:solidFill>
              </a:rPr>
              <a:t>    </a:t>
            </a:r>
            <a:r>
              <a:rPr lang="es-ES" dirty="0" err="1" smtClean="0">
                <a:solidFill>
                  <a:srgbClr val="00B050"/>
                </a:solidFill>
              </a:rPr>
              <a:t>End</a:t>
            </a:r>
            <a:r>
              <a:rPr lang="es-ES" dirty="0" smtClean="0">
                <a:solidFill>
                  <a:srgbClr val="00B050"/>
                </a:solidFill>
              </a:rPr>
              <a:t> Sub</a:t>
            </a:r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err="1" smtClean="0">
                <a:solidFill>
                  <a:srgbClr val="0070C0"/>
                </a:solidFill>
              </a:rPr>
              <a:t>Function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GetTime</a:t>
            </a:r>
            <a:r>
              <a:rPr lang="es-ES" dirty="0" smtClean="0">
                <a:solidFill>
                  <a:srgbClr val="0070C0"/>
                </a:solidFill>
              </a:rPr>
              <a:t>() As </a:t>
            </a:r>
            <a:r>
              <a:rPr lang="es-ES" dirty="0" err="1" smtClean="0">
                <a:solidFill>
                  <a:srgbClr val="0070C0"/>
                </a:solidFill>
              </a:rPr>
              <a:t>String</a:t>
            </a:r>
            <a:endParaRPr lang="es-ES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Return</a:t>
            </a:r>
            <a:r>
              <a:rPr lang="es-ES" dirty="0" smtClean="0"/>
              <a:t> </a:t>
            </a:r>
            <a:r>
              <a:rPr lang="es-ES" dirty="0" err="1" smtClean="0"/>
              <a:t>CStr</a:t>
            </a:r>
            <a:r>
              <a:rPr lang="es-ES" dirty="0" smtClean="0"/>
              <a:t>(</a:t>
            </a:r>
            <a:r>
              <a:rPr lang="es-ES" dirty="0" err="1" smtClean="0"/>
              <a:t>Now</a:t>
            </a:r>
            <a:r>
              <a:rPr lang="es-ES" dirty="0" smtClean="0"/>
              <a:t>)</a:t>
            </a:r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err="1" smtClean="0">
                <a:solidFill>
                  <a:srgbClr val="0070C0"/>
                </a:solidFill>
              </a:rPr>
              <a:t>End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Function</a:t>
            </a:r>
            <a:endParaRPr lang="es-ES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Sub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DisplayTime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()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MsgBox</a:t>
            </a:r>
            <a:r>
              <a:rPr lang="es-ES" dirty="0" smtClean="0"/>
              <a:t>(</a:t>
            </a:r>
            <a:r>
              <a:rPr lang="es-ES" dirty="0" err="1" smtClean="0"/>
              <a:t>GetTime</a:t>
            </a:r>
            <a:r>
              <a:rPr lang="es-ES" dirty="0" smtClean="0"/>
              <a:t>)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End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End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 Sub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err="1" smtClean="0">
                <a:solidFill>
                  <a:srgbClr val="FF0000"/>
                </a:solidFill>
              </a:rPr>
              <a:t>End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Class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43324" y="2690813"/>
            <a:ext cx="2432573" cy="2166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Parámetros en funciones y subrutinas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Los parámetros se parecen mucho a las variables. Tienen un tipo y un nombre y almacenan información al igual que las variables. Se pueden utilizar como variables en un procedimiento. </a:t>
            </a:r>
          </a:p>
          <a:p>
            <a:r>
              <a:rPr lang="es-ES" dirty="0" smtClean="0"/>
              <a:t>Diferencias </a:t>
            </a:r>
          </a:p>
          <a:p>
            <a:pPr lvl="1"/>
            <a:r>
              <a:rPr lang="es-ES" dirty="0" smtClean="0"/>
              <a:t>1. Los parámetros se declaran en la declaración de procedimiento, no en líneas individuales de código. </a:t>
            </a:r>
          </a:p>
          <a:p>
            <a:pPr lvl="1"/>
            <a:r>
              <a:rPr lang="es-ES" dirty="0" smtClean="0"/>
              <a:t>2- Sólo se pueden utilizar los parámetros en el procedimiento en el que se declaran. 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Sub</a:t>
            </a:r>
            <a:r>
              <a:rPr lang="en-US" dirty="0" smtClean="0"/>
              <a:t> </a:t>
            </a:r>
            <a:r>
              <a:rPr lang="en-US" dirty="0" err="1" smtClean="0"/>
              <a:t>PlaySound</a:t>
            </a:r>
            <a:r>
              <a:rPr lang="en-US" dirty="0" smtClean="0"/>
              <a:t>(</a:t>
            </a:r>
            <a:r>
              <a:rPr lang="en-US" dirty="0" err="1" smtClean="0"/>
              <a:t>ByVal</a:t>
            </a:r>
            <a:r>
              <a:rPr lang="en-US" dirty="0" smtClean="0"/>
              <a:t> </a:t>
            </a:r>
            <a:r>
              <a:rPr lang="en-US" dirty="0" err="1" smtClean="0"/>
              <a:t>SoundFile</a:t>
            </a:r>
            <a:r>
              <a:rPr lang="en-US" dirty="0" smtClean="0"/>
              <a:t> As String, </a:t>
            </a:r>
            <a:r>
              <a:rPr lang="en-US" dirty="0" err="1" smtClean="0"/>
              <a:t>ByVal</a:t>
            </a:r>
            <a:r>
              <a:rPr lang="en-US" dirty="0" smtClean="0"/>
              <a:t> Volume As Integer)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s-ES" dirty="0" err="1" smtClean="0"/>
              <a:t>My.Computer.Audio.Play</a:t>
            </a:r>
            <a:r>
              <a:rPr lang="es-ES" dirty="0" smtClean="0"/>
              <a:t>(</a:t>
            </a:r>
            <a:r>
              <a:rPr lang="es-ES" dirty="0" err="1" smtClean="0"/>
              <a:t>SoundFile</a:t>
            </a:r>
            <a:r>
              <a:rPr lang="es-ES" dirty="0" smtClean="0"/>
              <a:t>, </a:t>
            </a:r>
            <a:r>
              <a:rPr lang="es-ES" dirty="0" err="1" smtClean="0"/>
              <a:t>Volume</a:t>
            </a:r>
            <a:r>
              <a:rPr lang="es-ES" dirty="0" smtClean="0"/>
              <a:t>)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err="1" smtClean="0">
                <a:solidFill>
                  <a:srgbClr val="0070C0"/>
                </a:solidFill>
              </a:rPr>
              <a:t>End</a:t>
            </a:r>
            <a:r>
              <a:rPr lang="es-ES" dirty="0" smtClean="0">
                <a:solidFill>
                  <a:srgbClr val="0070C0"/>
                </a:solidFill>
              </a:rPr>
              <a:t> Sub </a:t>
            </a:r>
            <a:r>
              <a:rPr lang="es-ES" dirty="0" smtClean="0"/>
              <a:t>	</a:t>
            </a:r>
          </a:p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571472" y="500042"/>
            <a:ext cx="61436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La palabra clave </a:t>
            </a:r>
            <a:r>
              <a:rPr lang="es-ES" b="1" dirty="0" smtClean="0"/>
              <a:t>As se utiliza para declarar el tipo y la palabra clave </a:t>
            </a:r>
            <a:r>
              <a:rPr lang="es-ES" b="1" dirty="0" err="1" smtClean="0"/>
              <a:t>ByVal</a:t>
            </a:r>
            <a:r>
              <a:rPr lang="es-ES" b="1" dirty="0" smtClean="0"/>
              <a:t> precede generalmente a cada </a:t>
            </a:r>
            <a:r>
              <a:rPr lang="es-ES" b="1" dirty="0" err="1" smtClean="0"/>
              <a:t>parám</a:t>
            </a:r>
            <a:endParaRPr lang="es-E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es-ES" dirty="0" smtClean="0"/>
              <a:t>Desarrollo de aplicación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000108"/>
            <a:ext cx="7239000" cy="48463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s-ES" dirty="0" err="1" smtClean="0"/>
              <a:t>Public</a:t>
            </a:r>
            <a:r>
              <a:rPr lang="es-ES" dirty="0" smtClean="0"/>
              <a:t> </a:t>
            </a:r>
            <a:r>
              <a:rPr lang="es-ES" dirty="0" err="1" smtClean="0"/>
              <a:t>Class</a:t>
            </a:r>
            <a:r>
              <a:rPr lang="es-ES" dirty="0" smtClean="0"/>
              <a:t> Form1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err="1" smtClean="0"/>
              <a:t>Private</a:t>
            </a:r>
            <a:r>
              <a:rPr lang="es-ES" dirty="0" smtClean="0"/>
              <a:t> Sub Button1_Click(</a:t>
            </a:r>
            <a:r>
              <a:rPr lang="es-ES" dirty="0" err="1" smtClean="0"/>
              <a:t>ByVal</a:t>
            </a:r>
            <a:r>
              <a:rPr lang="es-ES" dirty="0" smtClean="0"/>
              <a:t> </a:t>
            </a:r>
            <a:r>
              <a:rPr lang="es-ES" dirty="0" err="1" smtClean="0"/>
              <a:t>sender</a:t>
            </a:r>
            <a:r>
              <a:rPr lang="es-ES" dirty="0" smtClean="0"/>
              <a:t> As </a:t>
            </a:r>
            <a:r>
              <a:rPr lang="es-ES" dirty="0" err="1" smtClean="0"/>
              <a:t>System.Object</a:t>
            </a:r>
            <a:r>
              <a:rPr lang="es-ES" dirty="0" smtClean="0"/>
              <a:t>, </a:t>
            </a:r>
            <a:r>
              <a:rPr lang="es-ES" dirty="0" err="1" smtClean="0"/>
              <a:t>ByVal</a:t>
            </a:r>
            <a:r>
              <a:rPr lang="es-ES" dirty="0" smtClean="0"/>
              <a:t> e As </a:t>
            </a:r>
            <a:r>
              <a:rPr lang="es-ES" dirty="0" err="1" smtClean="0"/>
              <a:t>System.EventArgs</a:t>
            </a:r>
            <a:r>
              <a:rPr lang="es-ES" dirty="0" smtClean="0"/>
              <a:t>) </a:t>
            </a:r>
            <a:r>
              <a:rPr lang="es-ES" dirty="0" err="1" smtClean="0"/>
              <a:t>Handles</a:t>
            </a:r>
            <a:r>
              <a:rPr lang="es-ES" dirty="0" smtClean="0"/>
              <a:t> Button1.Click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Dim</a:t>
            </a:r>
            <a:r>
              <a:rPr lang="es-ES" dirty="0" smtClean="0"/>
              <a:t> </a:t>
            </a:r>
            <a:r>
              <a:rPr lang="es-ES" dirty="0" err="1" smtClean="0"/>
              <a:t>aNumber</a:t>
            </a:r>
            <a:r>
              <a:rPr lang="es-ES" dirty="0" smtClean="0"/>
              <a:t> As </a:t>
            </a:r>
            <a:r>
              <a:rPr lang="es-ES" dirty="0" err="1" smtClean="0"/>
              <a:t>Integer</a:t>
            </a:r>
            <a:r>
              <a:rPr lang="es-ES" dirty="0" smtClean="0"/>
              <a:t> = </a:t>
            </a:r>
            <a:r>
              <a:rPr lang="es-ES" dirty="0" err="1" smtClean="0"/>
              <a:t>CInt</a:t>
            </a:r>
            <a:r>
              <a:rPr lang="es-ES" dirty="0" smtClean="0"/>
              <a:t>(TextBox1.Text)</a:t>
            </a:r>
          </a:p>
          <a:p>
            <a:pPr>
              <a:buNone/>
            </a:pPr>
            <a:r>
              <a:rPr lang="en-US" dirty="0" smtClean="0"/>
              <a:t>        Dim </a:t>
            </a:r>
            <a:r>
              <a:rPr lang="en-US" dirty="0" err="1" smtClean="0"/>
              <a:t>bNumber</a:t>
            </a:r>
            <a:r>
              <a:rPr lang="en-US" dirty="0" smtClean="0"/>
              <a:t> As Integer = </a:t>
            </a:r>
            <a:r>
              <a:rPr lang="en-US" dirty="0" err="1" smtClean="0"/>
              <a:t>CInt</a:t>
            </a:r>
            <a:r>
              <a:rPr lang="en-US" dirty="0" smtClean="0"/>
              <a:t>(TextBox2.Text)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MsgBox</a:t>
            </a:r>
            <a:r>
              <a:rPr lang="es-ES" dirty="0" smtClean="0"/>
              <a:t>(</a:t>
            </a:r>
            <a:r>
              <a:rPr lang="es-ES" dirty="0" err="1" smtClean="0"/>
              <a:t>AddTwoNumbers</a:t>
            </a:r>
            <a:r>
              <a:rPr lang="es-ES" dirty="0" smtClean="0"/>
              <a:t>(</a:t>
            </a:r>
            <a:r>
              <a:rPr lang="es-ES" dirty="0" err="1" smtClean="0"/>
              <a:t>aNumber</a:t>
            </a:r>
            <a:r>
              <a:rPr lang="es-ES" dirty="0" smtClean="0"/>
              <a:t>, </a:t>
            </a:r>
            <a:r>
              <a:rPr lang="es-ES" dirty="0" err="1" smtClean="0"/>
              <a:t>bNumber</a:t>
            </a:r>
            <a:r>
              <a:rPr lang="es-ES" dirty="0" smtClean="0"/>
              <a:t>))</a:t>
            </a:r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err="1" smtClean="0"/>
              <a:t>End</a:t>
            </a:r>
            <a:r>
              <a:rPr lang="es-ES" dirty="0" smtClean="0"/>
              <a:t> Sub</a:t>
            </a:r>
          </a:p>
          <a:p>
            <a:pPr>
              <a:buNone/>
            </a:pPr>
            <a:r>
              <a:rPr lang="en-US" dirty="0" smtClean="0"/>
              <a:t>    Function </a:t>
            </a:r>
            <a:r>
              <a:rPr lang="en-US" dirty="0" err="1" smtClean="0"/>
              <a:t>AddTwoNumbers</a:t>
            </a:r>
            <a:r>
              <a:rPr lang="en-US" dirty="0" smtClean="0"/>
              <a:t>(</a:t>
            </a:r>
            <a:r>
              <a:rPr lang="en-US" dirty="0" err="1" smtClean="0"/>
              <a:t>ByVal</a:t>
            </a:r>
            <a:r>
              <a:rPr lang="en-US" dirty="0" smtClean="0"/>
              <a:t> N1 As Integer, </a:t>
            </a:r>
            <a:r>
              <a:rPr lang="en-US" dirty="0" err="1" smtClean="0"/>
              <a:t>ByVal</a:t>
            </a:r>
            <a:r>
              <a:rPr lang="en-US" dirty="0" smtClean="0"/>
              <a:t> N2 As Integer) As Integer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Return</a:t>
            </a:r>
            <a:r>
              <a:rPr lang="es-ES" dirty="0" smtClean="0"/>
              <a:t> N1 + N2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err="1" smtClean="0"/>
              <a:t>End</a:t>
            </a:r>
            <a:r>
              <a:rPr lang="es-ES" dirty="0" smtClean="0"/>
              <a:t> </a:t>
            </a:r>
            <a:r>
              <a:rPr lang="es-ES" dirty="0" err="1" smtClean="0"/>
              <a:t>Function</a:t>
            </a:r>
            <a:endParaRPr lang="es-ES" dirty="0" smtClean="0"/>
          </a:p>
          <a:p>
            <a:pPr>
              <a:buNone/>
            </a:pPr>
            <a:r>
              <a:rPr lang="es-ES" dirty="0" err="1" smtClean="0"/>
              <a:t>End</a:t>
            </a:r>
            <a:r>
              <a:rPr lang="es-ES" dirty="0" smtClean="0"/>
              <a:t> </a:t>
            </a:r>
            <a:r>
              <a:rPr lang="es-ES" dirty="0" err="1" smtClean="0"/>
              <a:t>Class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3857628"/>
            <a:ext cx="45148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bucles </a:t>
            </a:r>
            <a:r>
              <a:rPr lang="es-ES" dirty="0" err="1" smtClean="0"/>
              <a:t>For</a:t>
            </a:r>
            <a:r>
              <a:rPr lang="es-ES" dirty="0" smtClean="0"/>
              <a:t>...</a:t>
            </a:r>
            <a:r>
              <a:rPr lang="es-ES" dirty="0" err="1" smtClean="0"/>
              <a:t>Next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5455628"/>
          </a:xfrm>
        </p:spPr>
        <p:txBody>
          <a:bodyPr/>
          <a:lstStyle/>
          <a:p>
            <a:r>
              <a:rPr lang="es-ES" dirty="0" smtClean="0"/>
              <a:t>Para repetir las acciones en el programa y para contar cuántas veces se han realizado estas </a:t>
            </a:r>
          </a:p>
          <a:p>
            <a:pPr lvl="2" algn="ctr">
              <a:buNone/>
            </a:pPr>
            <a:r>
              <a:rPr lang="pt-BR" dirty="0" err="1" smtClean="0"/>
              <a:t>Dim</a:t>
            </a:r>
            <a:r>
              <a:rPr lang="pt-BR" dirty="0" smtClean="0"/>
              <a:t> i As </a:t>
            </a:r>
            <a:r>
              <a:rPr lang="pt-BR" dirty="0" err="1" smtClean="0"/>
              <a:t>Integer</a:t>
            </a:r>
            <a:r>
              <a:rPr lang="pt-BR" dirty="0" smtClean="0"/>
              <a:t> = 0 </a:t>
            </a:r>
          </a:p>
          <a:p>
            <a:pPr lvl="2" algn="ctr">
              <a:buNone/>
            </a:pPr>
            <a:r>
              <a:rPr lang="pt-BR" dirty="0" smtClean="0">
                <a:solidFill>
                  <a:srgbClr val="FF0000"/>
                </a:solidFill>
              </a:rPr>
              <a:t>F</a:t>
            </a:r>
            <a:r>
              <a:rPr lang="es-ES" dirty="0" err="1" smtClean="0">
                <a:solidFill>
                  <a:srgbClr val="FF0000"/>
                </a:solidFill>
              </a:rPr>
              <a:t>or</a:t>
            </a:r>
            <a:r>
              <a:rPr lang="es-ES" dirty="0" smtClean="0"/>
              <a:t> i = 1 </a:t>
            </a:r>
            <a:r>
              <a:rPr lang="es-ES" dirty="0" err="1" smtClean="0"/>
              <a:t>To</a:t>
            </a:r>
            <a:r>
              <a:rPr lang="es-ES" dirty="0" smtClean="0"/>
              <a:t> 10 </a:t>
            </a:r>
          </a:p>
          <a:p>
            <a:pPr lvl="2" algn="ctr">
              <a:buNone/>
            </a:pPr>
            <a:r>
              <a:rPr lang="es-ES" dirty="0" smtClean="0"/>
              <a:t>	                       </a:t>
            </a:r>
            <a:r>
              <a:rPr lang="es-ES" dirty="0" err="1" smtClean="0"/>
              <a:t>DisplayNumber</a:t>
            </a:r>
            <a:r>
              <a:rPr lang="es-ES" dirty="0" smtClean="0"/>
              <a:t>(i) </a:t>
            </a:r>
          </a:p>
          <a:p>
            <a:pPr lvl="2" algn="ctr">
              <a:buNone/>
            </a:pPr>
            <a:r>
              <a:rPr lang="es-ES" dirty="0" err="1" smtClean="0">
                <a:solidFill>
                  <a:srgbClr val="FF0000"/>
                </a:solidFill>
              </a:rPr>
              <a:t>Next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smtClean="0"/>
              <a:t>	</a:t>
            </a:r>
          </a:p>
          <a:p>
            <a:pPr lvl="2"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r>
              <a:rPr lang="es-ES" dirty="0" smtClean="0"/>
              <a:t>En este caso llamando al método </a:t>
            </a:r>
            <a:r>
              <a:rPr lang="es-ES" dirty="0" err="1" smtClean="0">
                <a:solidFill>
                  <a:srgbClr val="FF0000"/>
                </a:solidFill>
              </a:rPr>
              <a:t>DisplayNumber</a:t>
            </a:r>
            <a:r>
              <a:rPr lang="es-ES" dirty="0" smtClean="0"/>
              <a:t> con un parámetro de i 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es-ES" dirty="0" smtClean="0"/>
              <a:t>Ejecución de un programa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/>
          <a:lstStyle/>
          <a:p>
            <a:r>
              <a:rPr lang="es-ES" dirty="0" smtClean="0"/>
              <a:t>Crear un proyecto</a:t>
            </a:r>
          </a:p>
          <a:p>
            <a:pPr lvl="1"/>
            <a:r>
              <a:rPr lang="es-ES" dirty="0" smtClean="0"/>
              <a:t>Genera la solución</a:t>
            </a:r>
          </a:p>
          <a:p>
            <a:pPr marL="1901952" lvl="6" indent="-457200">
              <a:buFont typeface="+mj-lt"/>
              <a:buAutoNum type="arabicPeriod"/>
            </a:pPr>
            <a:r>
              <a:rPr lang="es-ES" dirty="0" smtClean="0"/>
              <a:t>Aplicación para Windows </a:t>
            </a:r>
          </a:p>
          <a:p>
            <a:pPr marL="1901952" lvl="6" indent="-457200">
              <a:buFont typeface="+mj-lt"/>
              <a:buAutoNum type="arabicPeriod"/>
            </a:pPr>
            <a:r>
              <a:rPr lang="es-ES" dirty="0" smtClean="0"/>
              <a:t>Uno o varios proyectos de bibliotecas  	de clases  </a:t>
            </a:r>
          </a:p>
          <a:p>
            <a:pPr marL="502920" indent="-457200">
              <a:buNone/>
            </a:pPr>
            <a:endParaRPr lang="es-ES" dirty="0" smtClean="0"/>
          </a:p>
          <a:p>
            <a:pPr marL="502920" indent="-457200"/>
            <a:r>
              <a:rPr lang="es-ES" dirty="0" smtClean="0"/>
              <a:t>Diseñe interfaz de usuario </a:t>
            </a:r>
          </a:p>
          <a:p>
            <a:pPr marL="502920" indent="-457200"/>
            <a:r>
              <a:rPr lang="es-ES" dirty="0" smtClean="0"/>
              <a:t>Escriba  código </a:t>
            </a:r>
          </a:p>
          <a:p>
            <a:pPr marL="502920" indent="-457200"/>
            <a:r>
              <a:rPr lang="es-ES" dirty="0" smtClean="0"/>
              <a:t>Distribuya la aplicación </a:t>
            </a:r>
          </a:p>
          <a:p>
            <a:pPr marL="502920" indent="-457200"/>
            <a:endParaRPr lang="es-ES" dirty="0" smtClean="0"/>
          </a:p>
          <a:p>
            <a:pPr lvl="1"/>
            <a:endParaRPr lang="es-E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Desarrollo de aplicación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928670"/>
            <a:ext cx="8143900" cy="5527066"/>
          </a:xfrm>
        </p:spPr>
        <p:txBody>
          <a:bodyPr/>
          <a:lstStyle/>
          <a:p>
            <a:endParaRPr lang="es-ES" dirty="0" smtClean="0"/>
          </a:p>
          <a:p>
            <a:pPr lvl="1">
              <a:buNone/>
            </a:pPr>
            <a:r>
              <a:rPr lang="pt-BR" sz="2000" dirty="0" err="1" smtClean="0"/>
              <a:t>Dim</a:t>
            </a:r>
            <a:r>
              <a:rPr lang="pt-BR" sz="2000" dirty="0" smtClean="0"/>
              <a:t> i As </a:t>
            </a:r>
            <a:r>
              <a:rPr lang="pt-BR" sz="2000" dirty="0" err="1" smtClean="0"/>
              <a:t>Integer</a:t>
            </a:r>
            <a:r>
              <a:rPr lang="pt-BR" sz="2000" dirty="0" smtClean="0"/>
              <a:t> = 0 </a:t>
            </a:r>
          </a:p>
          <a:p>
            <a:pPr lvl="1">
              <a:buNone/>
            </a:pPr>
            <a:r>
              <a:rPr lang="es-ES" sz="2000" dirty="0" err="1" smtClean="0"/>
              <a:t>Dim</a:t>
            </a:r>
            <a:r>
              <a:rPr lang="es-ES" sz="2000" dirty="0" smtClean="0"/>
              <a:t> </a:t>
            </a:r>
            <a:r>
              <a:rPr lang="es-ES" sz="2000" dirty="0" err="1" smtClean="0"/>
              <a:t>NumberOfRepetitions</a:t>
            </a:r>
            <a:r>
              <a:rPr lang="es-ES" sz="2000" dirty="0" smtClean="0"/>
              <a:t> As </a:t>
            </a:r>
            <a:r>
              <a:rPr lang="es-ES" sz="2000" dirty="0" err="1" smtClean="0"/>
              <a:t>Integer</a:t>
            </a:r>
            <a:r>
              <a:rPr lang="es-ES" sz="2000" dirty="0" smtClean="0"/>
              <a:t> = </a:t>
            </a:r>
            <a:r>
              <a:rPr lang="es-ES" sz="2000" dirty="0" err="1" smtClean="0"/>
              <a:t>CInt</a:t>
            </a:r>
            <a:r>
              <a:rPr lang="es-ES" sz="2000" dirty="0" smtClean="0"/>
              <a:t>(Textbox1.Text) </a:t>
            </a:r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r>
              <a:rPr lang="en-US" sz="2000" dirty="0" smtClean="0"/>
              <a:t>For </a:t>
            </a:r>
            <a:r>
              <a:rPr lang="en-US" sz="2000" dirty="0" err="1" smtClean="0"/>
              <a:t>i</a:t>
            </a:r>
            <a:r>
              <a:rPr lang="en-US" sz="2000" dirty="0" smtClean="0"/>
              <a:t> = 1 To </a:t>
            </a:r>
            <a:r>
              <a:rPr lang="en-US" sz="2000" dirty="0" err="1" smtClean="0"/>
              <a:t>NumberOfRepetitions</a:t>
            </a:r>
            <a:r>
              <a:rPr lang="en-US" sz="2000" dirty="0" smtClean="0"/>
              <a:t> </a:t>
            </a:r>
          </a:p>
          <a:p>
            <a:pPr lvl="1"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MsgBox</a:t>
            </a:r>
            <a:r>
              <a:rPr lang="en-US" sz="2000" dirty="0" smtClean="0"/>
              <a:t>(“</a:t>
            </a:r>
            <a:r>
              <a:rPr lang="en-US" sz="2000" dirty="0" err="1" smtClean="0"/>
              <a:t>Estas</a:t>
            </a:r>
            <a:r>
              <a:rPr lang="en-US" sz="2000" dirty="0" smtClean="0"/>
              <a:t> </a:t>
            </a:r>
            <a:r>
              <a:rPr lang="en-US" sz="2000" dirty="0" err="1" smtClean="0"/>
              <a:t>lineas</a:t>
            </a:r>
            <a:r>
              <a:rPr lang="en-US" sz="2000" dirty="0" smtClean="0"/>
              <a:t> se van a </a:t>
            </a:r>
            <a:r>
              <a:rPr lang="en-US" sz="2000" dirty="0" err="1" smtClean="0"/>
              <a:t>repetir</a:t>
            </a:r>
            <a:r>
              <a:rPr lang="en-US" sz="2000" dirty="0" smtClean="0"/>
              <a:t> " &amp; </a:t>
            </a:r>
            <a:r>
              <a:rPr lang="en-US" sz="2000" dirty="0" err="1" smtClean="0"/>
              <a:t>i</a:t>
            </a:r>
            <a:r>
              <a:rPr lang="en-US" sz="2000" dirty="0" smtClean="0"/>
              <a:t> &amp; " </a:t>
            </a:r>
            <a:r>
              <a:rPr lang="en-US" sz="2000" dirty="0" err="1" smtClean="0"/>
              <a:t>tiempos</a:t>
            </a:r>
            <a:r>
              <a:rPr lang="en-US" sz="2000" dirty="0" smtClean="0"/>
              <a:t>") </a:t>
            </a:r>
          </a:p>
          <a:p>
            <a:pPr lvl="1">
              <a:buNone/>
            </a:pPr>
            <a:r>
              <a:rPr lang="es-ES" sz="2000" dirty="0" err="1" smtClean="0"/>
              <a:t>Next</a:t>
            </a:r>
            <a:r>
              <a:rPr lang="es-ES" sz="2000" dirty="0" smtClean="0"/>
              <a:t> </a:t>
            </a:r>
            <a:r>
              <a:rPr lang="es-ES" dirty="0" smtClean="0"/>
              <a:t>	</a:t>
            </a:r>
          </a:p>
          <a:p>
            <a:pPr lvl="1">
              <a:buNone/>
            </a:pP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4143380"/>
            <a:ext cx="51816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857256"/>
          </a:xfrm>
        </p:spPr>
        <p:txBody>
          <a:bodyPr>
            <a:normAutofit/>
          </a:bodyPr>
          <a:lstStyle/>
          <a:p>
            <a:r>
              <a:rPr lang="es-ES" sz="3200" dirty="0" smtClean="0"/>
              <a:t>Do...</a:t>
            </a:r>
            <a:r>
              <a:rPr lang="es-ES" sz="3200" dirty="0" err="1" smtClean="0"/>
              <a:t>While</a:t>
            </a:r>
            <a:r>
              <a:rPr lang="es-ES" sz="3200" dirty="0" smtClean="0"/>
              <a:t> y Do...</a:t>
            </a:r>
            <a:r>
              <a:rPr lang="es-ES" sz="3200" dirty="0" err="1" smtClean="0"/>
              <a:t>Until</a:t>
            </a:r>
            <a:r>
              <a:rPr lang="es-ES" sz="3200" dirty="0" smtClean="0"/>
              <a:t> 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Permiten repetir un bloque de código mientras cierta condición sea </a:t>
            </a:r>
            <a:r>
              <a:rPr lang="es-ES" b="1" dirty="0" smtClean="0"/>
              <a:t>True o hasta que cierta condición sea True. </a:t>
            </a:r>
          </a:p>
          <a:p>
            <a:endParaRPr lang="es-ES" dirty="0" smtClean="0"/>
          </a:p>
          <a:p>
            <a:pPr lvl="3">
              <a:buNone/>
            </a:pPr>
            <a:r>
              <a:rPr lang="pt-BR" dirty="0" err="1" smtClean="0"/>
              <a:t>Dim</a:t>
            </a:r>
            <a:r>
              <a:rPr lang="pt-BR" dirty="0" smtClean="0"/>
              <a:t> </a:t>
            </a:r>
            <a:r>
              <a:rPr lang="pt-BR" dirty="0" err="1" smtClean="0"/>
              <a:t>sum</a:t>
            </a:r>
            <a:r>
              <a:rPr lang="pt-BR" dirty="0" smtClean="0"/>
              <a:t> As </a:t>
            </a:r>
            <a:r>
              <a:rPr lang="pt-BR" dirty="0" err="1" smtClean="0"/>
              <a:t>Integer</a:t>
            </a:r>
            <a:r>
              <a:rPr lang="pt-BR" dirty="0" smtClean="0"/>
              <a:t> = 0 </a:t>
            </a:r>
          </a:p>
          <a:p>
            <a:pPr lvl="3">
              <a:buNone/>
            </a:pPr>
            <a:r>
              <a:rPr lang="es-ES" dirty="0" smtClean="0"/>
              <a:t>Do </a:t>
            </a:r>
            <a:r>
              <a:rPr lang="es-ES" dirty="0" err="1" smtClean="0"/>
              <a:t>While</a:t>
            </a:r>
            <a:r>
              <a:rPr lang="es-ES" dirty="0" smtClean="0"/>
              <a:t> </a:t>
            </a:r>
            <a:r>
              <a:rPr lang="es-ES" dirty="0" err="1" smtClean="0"/>
              <a:t>sum</a:t>
            </a:r>
            <a:r>
              <a:rPr lang="es-ES" dirty="0" smtClean="0"/>
              <a:t> &lt; 100 </a:t>
            </a:r>
          </a:p>
          <a:p>
            <a:pPr lvl="3">
              <a:buNone/>
            </a:pPr>
            <a:r>
              <a:rPr lang="es-ES" dirty="0" smtClean="0"/>
              <a:t>    </a:t>
            </a:r>
            <a:r>
              <a:rPr lang="es-ES" dirty="0" err="1" smtClean="0"/>
              <a:t>sum</a:t>
            </a:r>
            <a:r>
              <a:rPr lang="es-ES" dirty="0" smtClean="0"/>
              <a:t> = </a:t>
            </a:r>
            <a:r>
              <a:rPr lang="es-ES" dirty="0" err="1" smtClean="0"/>
              <a:t>sum</a:t>
            </a:r>
            <a:r>
              <a:rPr lang="es-ES" dirty="0" smtClean="0"/>
              <a:t> + 10 </a:t>
            </a:r>
          </a:p>
          <a:p>
            <a:pPr lvl="3">
              <a:buNone/>
            </a:pPr>
            <a:r>
              <a:rPr lang="es-ES" dirty="0" err="1" smtClean="0"/>
              <a:t>Loop</a:t>
            </a:r>
            <a:r>
              <a:rPr lang="es-ES" dirty="0" smtClean="0"/>
              <a:t> 	</a:t>
            </a:r>
          </a:p>
          <a:p>
            <a:r>
              <a:rPr lang="es-ES" dirty="0" smtClean="0"/>
              <a:t>En el código anterior, la línea </a:t>
            </a:r>
            <a:r>
              <a:rPr lang="es-ES" dirty="0" smtClean="0">
                <a:solidFill>
                  <a:srgbClr val="FF0000"/>
                </a:solidFill>
              </a:rPr>
              <a:t>Do </a:t>
            </a:r>
            <a:r>
              <a:rPr lang="es-ES" dirty="0" err="1" smtClean="0">
                <a:solidFill>
                  <a:srgbClr val="FF0000"/>
                </a:solidFill>
              </a:rPr>
              <a:t>While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smtClean="0"/>
              <a:t>evalúa la variable </a:t>
            </a:r>
            <a:r>
              <a:rPr lang="es-ES" dirty="0" err="1" smtClean="0">
                <a:solidFill>
                  <a:srgbClr val="FF0000"/>
                </a:solidFill>
              </a:rPr>
              <a:t>sum</a:t>
            </a:r>
            <a:r>
              <a:rPr lang="es-ES" dirty="0" smtClean="0"/>
              <a:t> para ver si es menor que 100; si lo es, se ejecuta la siguiente línea de código; si no lo es, se desplaza a la línea siguiente del código a continuación de </a:t>
            </a:r>
            <a:r>
              <a:rPr lang="es-ES" dirty="0" err="1" smtClean="0">
                <a:solidFill>
                  <a:srgbClr val="FF0000"/>
                </a:solidFill>
              </a:rPr>
              <a:t>Loop</a:t>
            </a:r>
            <a:r>
              <a:rPr lang="es-ES" dirty="0" smtClean="0"/>
              <a:t>. La palabra clave </a:t>
            </a:r>
            <a:r>
              <a:rPr lang="es-ES" dirty="0" err="1" smtClean="0">
                <a:solidFill>
                  <a:srgbClr val="FF0000"/>
                </a:solidFill>
              </a:rPr>
              <a:t>Loop</a:t>
            </a:r>
            <a:r>
              <a:rPr lang="es-ES" dirty="0" smtClean="0"/>
              <a:t> le dice al código que regrese a la línea </a:t>
            </a:r>
            <a:r>
              <a:rPr lang="es-ES" dirty="0" err="1" smtClean="0">
                <a:solidFill>
                  <a:srgbClr val="FF0000"/>
                </a:solidFill>
              </a:rPr>
              <a:t>DoWhile</a:t>
            </a:r>
            <a:r>
              <a:rPr lang="es-ES" dirty="0" smtClean="0"/>
              <a:t> y evalúe el nuevo valor de </a:t>
            </a:r>
            <a:r>
              <a:rPr lang="es-ES" dirty="0" err="1" smtClean="0">
                <a:solidFill>
                  <a:srgbClr val="FF0000"/>
                </a:solidFill>
              </a:rPr>
              <a:t>sum</a:t>
            </a:r>
            <a:r>
              <a:rPr lang="es-ES" dirty="0" smtClean="0">
                <a:solidFill>
                  <a:srgbClr val="FF0000"/>
                </a:solidFill>
              </a:rPr>
              <a:t>.</a:t>
            </a:r>
            <a:r>
              <a:rPr lang="es-ES" dirty="0" smtClean="0"/>
              <a:t> </a:t>
            </a:r>
            <a:endParaRPr lang="es-E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es-ES" dirty="0" smtClean="0"/>
              <a:t>Desarrollo de aplicación </a:t>
            </a:r>
            <a:endParaRPr lang="es-E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86116" y="4500570"/>
            <a:ext cx="461962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Rectángulo"/>
          <p:cNvSpPr/>
          <p:nvPr/>
        </p:nvSpPr>
        <p:spPr>
          <a:xfrm>
            <a:off x="642910" y="1028343"/>
            <a:ext cx="721523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err="1" smtClean="0"/>
              <a:t>Public</a:t>
            </a:r>
            <a:r>
              <a:rPr lang="es-ES" dirty="0" smtClean="0"/>
              <a:t> </a:t>
            </a:r>
            <a:r>
              <a:rPr lang="es-ES" dirty="0" err="1" smtClean="0"/>
              <a:t>Class</a:t>
            </a:r>
            <a:r>
              <a:rPr lang="es-ES" dirty="0" smtClean="0"/>
              <a:t> Form1</a:t>
            </a:r>
          </a:p>
          <a:p>
            <a:endParaRPr lang="es-ES" dirty="0" smtClean="0"/>
          </a:p>
          <a:p>
            <a:r>
              <a:rPr lang="es-ES" dirty="0" smtClean="0"/>
              <a:t>    </a:t>
            </a:r>
            <a:r>
              <a:rPr lang="es-ES" dirty="0" err="1" smtClean="0"/>
              <a:t>Private</a:t>
            </a:r>
            <a:r>
              <a:rPr lang="es-ES" dirty="0" smtClean="0"/>
              <a:t> Sub Button1_Click(</a:t>
            </a:r>
            <a:r>
              <a:rPr lang="es-ES" dirty="0" err="1" smtClean="0"/>
              <a:t>ByVal</a:t>
            </a:r>
            <a:r>
              <a:rPr lang="es-ES" dirty="0" smtClean="0"/>
              <a:t> </a:t>
            </a:r>
            <a:r>
              <a:rPr lang="es-ES" dirty="0" err="1" smtClean="0"/>
              <a:t>sender</a:t>
            </a:r>
            <a:r>
              <a:rPr lang="es-ES" dirty="0" smtClean="0"/>
              <a:t> As </a:t>
            </a:r>
            <a:r>
              <a:rPr lang="es-ES" dirty="0" err="1" smtClean="0"/>
              <a:t>System.Object</a:t>
            </a:r>
            <a:r>
              <a:rPr lang="es-ES" dirty="0" smtClean="0"/>
              <a:t>, </a:t>
            </a:r>
            <a:r>
              <a:rPr lang="es-ES" dirty="0" err="1" smtClean="0"/>
              <a:t>ByVal</a:t>
            </a:r>
            <a:r>
              <a:rPr lang="es-ES" dirty="0" smtClean="0"/>
              <a:t> e As </a:t>
            </a:r>
            <a:r>
              <a:rPr lang="es-ES" dirty="0" err="1" smtClean="0"/>
              <a:t>System.EventArgs</a:t>
            </a:r>
            <a:r>
              <a:rPr lang="es-ES" dirty="0" smtClean="0"/>
              <a:t>) </a:t>
            </a:r>
            <a:r>
              <a:rPr lang="es-ES" dirty="0" err="1" smtClean="0"/>
              <a:t>Handles</a:t>
            </a:r>
            <a:r>
              <a:rPr lang="es-ES" dirty="0" smtClean="0"/>
              <a:t> Button1.Click</a:t>
            </a:r>
          </a:p>
          <a:p>
            <a:r>
              <a:rPr lang="pt-BR" dirty="0" smtClean="0"/>
              <a:t>        </a:t>
            </a:r>
            <a:r>
              <a:rPr lang="pt-BR" dirty="0" err="1" smtClean="0"/>
              <a:t>Dim</a:t>
            </a:r>
            <a:r>
              <a:rPr lang="pt-BR" dirty="0" smtClean="0"/>
              <a:t> </a:t>
            </a:r>
            <a:r>
              <a:rPr lang="pt-BR" dirty="0" err="1" smtClean="0"/>
              <a:t>sum</a:t>
            </a:r>
            <a:r>
              <a:rPr lang="pt-BR" dirty="0" smtClean="0"/>
              <a:t> As </a:t>
            </a:r>
            <a:r>
              <a:rPr lang="pt-BR" dirty="0" err="1" smtClean="0"/>
              <a:t>Integer</a:t>
            </a:r>
            <a:r>
              <a:rPr lang="pt-BR" dirty="0" smtClean="0"/>
              <a:t> = 0</a:t>
            </a:r>
          </a:p>
          <a:p>
            <a:r>
              <a:rPr lang="es-ES" dirty="0" smtClean="0"/>
              <a:t>        </a:t>
            </a:r>
            <a:r>
              <a:rPr lang="es-ES" dirty="0" err="1" smtClean="0"/>
              <a:t>Dim</a:t>
            </a:r>
            <a:r>
              <a:rPr lang="es-ES" dirty="0" smtClean="0"/>
              <a:t> </a:t>
            </a:r>
            <a:r>
              <a:rPr lang="es-ES" dirty="0" err="1" smtClean="0"/>
              <a:t>counter</a:t>
            </a:r>
            <a:r>
              <a:rPr lang="es-ES" dirty="0" smtClean="0"/>
              <a:t> As </a:t>
            </a:r>
            <a:r>
              <a:rPr lang="es-ES" dirty="0" err="1" smtClean="0"/>
              <a:t>Integer</a:t>
            </a:r>
            <a:r>
              <a:rPr lang="es-ES" dirty="0" smtClean="0"/>
              <a:t> = 0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        Do </a:t>
            </a:r>
            <a:r>
              <a:rPr lang="es-ES" dirty="0" err="1" smtClean="0">
                <a:solidFill>
                  <a:srgbClr val="FF0000"/>
                </a:solidFill>
              </a:rPr>
              <a:t>While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/>
              <a:t>sum</a:t>
            </a:r>
            <a:r>
              <a:rPr lang="es-ES" dirty="0" smtClean="0"/>
              <a:t> &lt; 100</a:t>
            </a:r>
          </a:p>
          <a:p>
            <a:r>
              <a:rPr lang="es-ES" dirty="0" smtClean="0"/>
              <a:t>            </a:t>
            </a:r>
            <a:r>
              <a:rPr lang="es-ES" dirty="0" err="1" smtClean="0"/>
              <a:t>sum</a:t>
            </a:r>
            <a:r>
              <a:rPr lang="es-ES" dirty="0" smtClean="0"/>
              <a:t> = </a:t>
            </a:r>
            <a:r>
              <a:rPr lang="es-ES" dirty="0" err="1" smtClean="0"/>
              <a:t>sum</a:t>
            </a:r>
            <a:r>
              <a:rPr lang="es-ES" dirty="0" smtClean="0"/>
              <a:t> + </a:t>
            </a:r>
            <a:r>
              <a:rPr lang="es-ES" dirty="0" err="1" smtClean="0"/>
              <a:t>CInt</a:t>
            </a:r>
            <a:r>
              <a:rPr lang="es-ES" dirty="0" smtClean="0"/>
              <a:t>(TextBox1.Text)</a:t>
            </a:r>
          </a:p>
          <a:p>
            <a:r>
              <a:rPr lang="es-ES" dirty="0" smtClean="0"/>
              <a:t>            </a:t>
            </a:r>
            <a:r>
              <a:rPr lang="es-ES" dirty="0" err="1" smtClean="0"/>
              <a:t>counter</a:t>
            </a:r>
            <a:r>
              <a:rPr lang="es-ES" dirty="0" smtClean="0"/>
              <a:t> = </a:t>
            </a:r>
            <a:r>
              <a:rPr lang="es-ES" dirty="0" err="1" smtClean="0"/>
              <a:t>counter</a:t>
            </a:r>
            <a:r>
              <a:rPr lang="es-ES" dirty="0" smtClean="0"/>
              <a:t> + 1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        </a:t>
            </a:r>
            <a:r>
              <a:rPr lang="es-ES" dirty="0" err="1" smtClean="0">
                <a:solidFill>
                  <a:srgbClr val="FF0000"/>
                </a:solidFill>
              </a:rPr>
              <a:t>Loop</a:t>
            </a:r>
            <a:endParaRPr lang="es-ES" dirty="0" smtClean="0">
              <a:solidFill>
                <a:srgbClr val="FF0000"/>
              </a:solidFill>
            </a:endParaRPr>
          </a:p>
          <a:p>
            <a:endParaRPr lang="es-ES" dirty="0" smtClean="0"/>
          </a:p>
          <a:p>
            <a:r>
              <a:rPr lang="en-US" dirty="0" smtClean="0"/>
              <a:t>        </a:t>
            </a:r>
            <a:r>
              <a:rPr lang="en-US" dirty="0" err="1" smtClean="0"/>
              <a:t>MsgBox</a:t>
            </a:r>
            <a:r>
              <a:rPr lang="en-US" dirty="0" smtClean="0"/>
              <a:t>(</a:t>
            </a:r>
            <a:r>
              <a:rPr lang="es-ES" dirty="0" smtClean="0"/>
              <a:t>"El bucle se ha ejecutado "</a:t>
            </a:r>
            <a:r>
              <a:rPr lang="en-US" dirty="0" smtClean="0"/>
              <a:t> &amp; </a:t>
            </a:r>
            <a:r>
              <a:rPr lang="en-US" dirty="0" err="1" smtClean="0"/>
              <a:t>CStr</a:t>
            </a:r>
            <a:r>
              <a:rPr lang="en-US" dirty="0" smtClean="0"/>
              <a:t>(counter) &amp; " </a:t>
            </a:r>
            <a:r>
              <a:rPr lang="en-US" dirty="0" err="1" smtClean="0"/>
              <a:t>tiempos</a:t>
            </a:r>
            <a:r>
              <a:rPr lang="en-US" dirty="0" smtClean="0"/>
              <a:t>!")</a:t>
            </a:r>
          </a:p>
          <a:p>
            <a:r>
              <a:rPr lang="es-ES" dirty="0" smtClean="0"/>
              <a:t>    </a:t>
            </a:r>
            <a:r>
              <a:rPr lang="es-ES" dirty="0" err="1" smtClean="0"/>
              <a:t>End</a:t>
            </a:r>
            <a:r>
              <a:rPr lang="es-ES" dirty="0" smtClean="0"/>
              <a:t> Sub</a:t>
            </a:r>
          </a:p>
          <a:p>
            <a:endParaRPr lang="es-ES" dirty="0" smtClean="0"/>
          </a:p>
          <a:p>
            <a:r>
              <a:rPr lang="es-ES" dirty="0" err="1" smtClean="0"/>
              <a:t>End</a:t>
            </a:r>
            <a:r>
              <a:rPr lang="es-ES" dirty="0" smtClean="0"/>
              <a:t> </a:t>
            </a:r>
            <a:r>
              <a:rPr lang="es-ES" dirty="0" err="1" smtClean="0"/>
              <a:t>Class</a:t>
            </a:r>
            <a:endParaRPr lang="es-E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es-ES" dirty="0" smtClean="0"/>
              <a:t>la instrucción </a:t>
            </a:r>
            <a:r>
              <a:rPr lang="es-ES" dirty="0" err="1" smtClean="0"/>
              <a:t>If</a:t>
            </a:r>
            <a:r>
              <a:rPr lang="es-ES" dirty="0" smtClean="0"/>
              <a:t>...</a:t>
            </a:r>
            <a:r>
              <a:rPr lang="es-ES" dirty="0" err="1" smtClean="0"/>
              <a:t>Then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609416"/>
            <a:ext cx="8143900" cy="4846320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permite evaluar una condición y ejecutar las diferentes secciones de código basándose en los resultados de esa condición</a:t>
            </a:r>
          </a:p>
          <a:p>
            <a:pPr>
              <a:buNone/>
            </a:pPr>
            <a:r>
              <a:rPr lang="es-ES" sz="1900" dirty="0" err="1" smtClean="0"/>
              <a:t>If</a:t>
            </a:r>
            <a:r>
              <a:rPr lang="es-ES" sz="1900" dirty="0" smtClean="0"/>
              <a:t> </a:t>
            </a:r>
            <a:r>
              <a:rPr lang="es-ES" sz="1900" dirty="0" err="1" smtClean="0"/>
              <a:t>My.Computer.Clock.LocalTime.DayOfWeek</a:t>
            </a:r>
            <a:r>
              <a:rPr lang="es-ES" sz="1900" dirty="0" smtClean="0"/>
              <a:t> = </a:t>
            </a:r>
            <a:r>
              <a:rPr lang="es-ES" sz="1900" dirty="0" err="1" smtClean="0"/>
              <a:t>DayOfWeek.Monday</a:t>
            </a:r>
            <a:r>
              <a:rPr lang="es-ES" sz="1900" dirty="0" smtClean="0"/>
              <a:t> </a:t>
            </a:r>
            <a:r>
              <a:rPr lang="es-ES" sz="1900" dirty="0" err="1" smtClean="0"/>
              <a:t>Then</a:t>
            </a:r>
            <a:r>
              <a:rPr lang="es-ES" sz="1900" dirty="0" smtClean="0"/>
              <a:t> </a:t>
            </a:r>
          </a:p>
          <a:p>
            <a:pPr lvl="2">
              <a:buNone/>
            </a:pPr>
            <a:r>
              <a:rPr lang="es-ES" sz="1900" dirty="0" err="1" smtClean="0"/>
              <a:t>MsgBox</a:t>
            </a:r>
            <a:r>
              <a:rPr lang="es-ES" sz="1900" dirty="0" smtClean="0"/>
              <a:t>("</a:t>
            </a:r>
            <a:r>
              <a:rPr lang="es-ES" sz="1900" dirty="0" err="1" smtClean="0"/>
              <a:t>Today</a:t>
            </a:r>
            <a:r>
              <a:rPr lang="es-ES" sz="1900" dirty="0" smtClean="0"/>
              <a:t> </a:t>
            </a:r>
            <a:r>
              <a:rPr lang="es-ES" sz="1900" dirty="0" err="1" smtClean="0"/>
              <a:t>is</a:t>
            </a:r>
            <a:r>
              <a:rPr lang="es-ES" sz="1900" dirty="0" smtClean="0"/>
              <a:t> </a:t>
            </a:r>
            <a:r>
              <a:rPr lang="es-ES" sz="1900" dirty="0" err="1" smtClean="0"/>
              <a:t>Monday</a:t>
            </a:r>
            <a:r>
              <a:rPr lang="es-ES" sz="1900" dirty="0" smtClean="0"/>
              <a:t>!") </a:t>
            </a:r>
          </a:p>
          <a:p>
            <a:pPr lvl="2">
              <a:buNone/>
            </a:pPr>
            <a:r>
              <a:rPr lang="es-ES" sz="1900" dirty="0" err="1" smtClean="0"/>
              <a:t>End</a:t>
            </a:r>
            <a:r>
              <a:rPr lang="es-ES" sz="1900" dirty="0" smtClean="0"/>
              <a:t> </a:t>
            </a:r>
            <a:r>
              <a:rPr lang="es-ES" sz="1900" dirty="0" err="1" smtClean="0"/>
              <a:t>If</a:t>
            </a:r>
            <a:r>
              <a:rPr lang="es-ES" sz="1900" dirty="0" smtClean="0"/>
              <a:t> 	</a:t>
            </a:r>
          </a:p>
          <a:p>
            <a:r>
              <a:rPr lang="es-ES" dirty="0" smtClean="0"/>
              <a:t>Cuando se ejecuta este código, se evalúa la condición (la parte entre </a:t>
            </a:r>
            <a:r>
              <a:rPr lang="es-ES" b="1" dirty="0" err="1" smtClean="0"/>
              <a:t>If</a:t>
            </a:r>
            <a:r>
              <a:rPr lang="es-ES" b="1" dirty="0" smtClean="0"/>
              <a:t> y </a:t>
            </a:r>
            <a:r>
              <a:rPr lang="es-ES" b="1" dirty="0" err="1" smtClean="0"/>
              <a:t>Then</a:t>
            </a:r>
            <a:r>
              <a:rPr lang="es-ES" b="1" dirty="0" smtClean="0"/>
              <a:t>). Si la condición es true, se ejecuta la siguiente línea de código y se muestra un cuadro de mensaje; si es false, el código pasa a la línea </a:t>
            </a:r>
            <a:r>
              <a:rPr lang="es-ES" b="1" dirty="0" err="1" smtClean="0"/>
              <a:t>End</a:t>
            </a:r>
            <a:r>
              <a:rPr lang="es-ES" b="1" dirty="0" smtClean="0"/>
              <a:t> </a:t>
            </a:r>
            <a:r>
              <a:rPr lang="es-ES" b="1" dirty="0" err="1" smtClean="0"/>
              <a:t>If</a:t>
            </a:r>
            <a:r>
              <a:rPr lang="es-ES" b="1" dirty="0" smtClean="0"/>
              <a:t>. En otras palabras, el código estipula "Si hoy es lunes, muestre el mensaje". </a:t>
            </a:r>
            <a:endParaRPr lang="es-E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es-ES" dirty="0" smtClean="0"/>
              <a:t>Desarrollo de aplicación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346265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s-ES" sz="2100" dirty="0" err="1" smtClean="0"/>
              <a:t>Public</a:t>
            </a:r>
            <a:r>
              <a:rPr lang="es-ES" sz="2100" dirty="0" smtClean="0"/>
              <a:t> </a:t>
            </a:r>
            <a:r>
              <a:rPr lang="es-ES" sz="2100" dirty="0" err="1" smtClean="0"/>
              <a:t>Class</a:t>
            </a:r>
            <a:r>
              <a:rPr lang="es-ES" sz="2100" dirty="0" smtClean="0"/>
              <a:t> Form1</a:t>
            </a:r>
          </a:p>
          <a:p>
            <a:pPr>
              <a:buNone/>
            </a:pPr>
            <a:endParaRPr lang="es-ES" sz="2100" dirty="0" smtClean="0"/>
          </a:p>
          <a:p>
            <a:pPr>
              <a:buNone/>
            </a:pPr>
            <a:r>
              <a:rPr lang="es-ES" sz="2100" dirty="0" smtClean="0"/>
              <a:t>    </a:t>
            </a:r>
            <a:r>
              <a:rPr lang="es-ES" sz="2100" dirty="0" err="1" smtClean="0"/>
              <a:t>Private</a:t>
            </a:r>
            <a:r>
              <a:rPr lang="es-ES" sz="2100" dirty="0" smtClean="0"/>
              <a:t> Sub Form1_Load(</a:t>
            </a:r>
            <a:r>
              <a:rPr lang="es-ES" sz="2100" dirty="0" err="1" smtClean="0"/>
              <a:t>ByVal</a:t>
            </a:r>
            <a:r>
              <a:rPr lang="es-ES" sz="2100" dirty="0" smtClean="0"/>
              <a:t> </a:t>
            </a:r>
            <a:r>
              <a:rPr lang="es-ES" sz="2100" dirty="0" err="1" smtClean="0"/>
              <a:t>sender</a:t>
            </a:r>
            <a:r>
              <a:rPr lang="es-ES" sz="2100" dirty="0" smtClean="0"/>
              <a:t> As </a:t>
            </a:r>
            <a:r>
              <a:rPr lang="es-ES" sz="2100" dirty="0" err="1" smtClean="0"/>
              <a:t>System.Object</a:t>
            </a:r>
            <a:r>
              <a:rPr lang="es-ES" sz="2100" dirty="0" smtClean="0"/>
              <a:t>, </a:t>
            </a:r>
            <a:r>
              <a:rPr lang="es-ES" sz="2100" dirty="0" err="1" smtClean="0"/>
              <a:t>ByVal</a:t>
            </a:r>
            <a:r>
              <a:rPr lang="es-ES" sz="2100" dirty="0" smtClean="0"/>
              <a:t> e As </a:t>
            </a:r>
            <a:r>
              <a:rPr lang="es-ES" sz="2100" dirty="0" err="1" smtClean="0"/>
              <a:t>System.EventArgs</a:t>
            </a:r>
            <a:r>
              <a:rPr lang="es-ES" sz="2100" dirty="0" smtClean="0"/>
              <a:t>) </a:t>
            </a:r>
            <a:r>
              <a:rPr lang="es-ES" sz="2100" dirty="0" err="1" smtClean="0"/>
              <a:t>Handles</a:t>
            </a:r>
            <a:r>
              <a:rPr lang="es-ES" sz="2100" dirty="0" smtClean="0"/>
              <a:t> </a:t>
            </a:r>
            <a:r>
              <a:rPr lang="es-ES" sz="2100" dirty="0" err="1" smtClean="0"/>
              <a:t>MyBase.Load</a:t>
            </a:r>
            <a:endParaRPr lang="es-ES" sz="2100" dirty="0" smtClean="0"/>
          </a:p>
          <a:p>
            <a:pPr>
              <a:buNone/>
            </a:pPr>
            <a:r>
              <a:rPr lang="es-ES" sz="2100" dirty="0" smtClean="0"/>
              <a:t>        </a:t>
            </a:r>
            <a:r>
              <a:rPr lang="es-ES" sz="2100" dirty="0" err="1" smtClean="0"/>
              <a:t>If</a:t>
            </a:r>
            <a:r>
              <a:rPr lang="es-ES" sz="2100" dirty="0" smtClean="0"/>
              <a:t> </a:t>
            </a:r>
            <a:r>
              <a:rPr lang="es-ES" sz="2100" dirty="0" err="1" smtClean="0"/>
              <a:t>My.Computer.Clock.LocalTime.DayOfWeek</a:t>
            </a:r>
            <a:r>
              <a:rPr lang="es-ES" sz="2100" dirty="0" smtClean="0"/>
              <a:t> = </a:t>
            </a:r>
            <a:r>
              <a:rPr lang="es-ES" sz="2100" dirty="0" err="1" smtClean="0"/>
              <a:t>DayOfWeek.Saturday</a:t>
            </a:r>
            <a:r>
              <a:rPr lang="es-ES" sz="2100" dirty="0" smtClean="0"/>
              <a:t> </a:t>
            </a:r>
            <a:r>
              <a:rPr lang="es-ES" sz="2100" dirty="0" err="1" smtClean="0"/>
              <a:t>Or</a:t>
            </a:r>
            <a:r>
              <a:rPr lang="es-ES" sz="2100" dirty="0" smtClean="0"/>
              <a:t> _</a:t>
            </a:r>
          </a:p>
          <a:p>
            <a:pPr>
              <a:buNone/>
            </a:pPr>
            <a:r>
              <a:rPr lang="es-ES" sz="2100" dirty="0" smtClean="0"/>
              <a:t>        </a:t>
            </a:r>
            <a:r>
              <a:rPr lang="es-ES" sz="2100" dirty="0" err="1" smtClean="0"/>
              <a:t>My.Computer.Clock.LocalTime.DayOfWeek</a:t>
            </a:r>
            <a:r>
              <a:rPr lang="es-ES" sz="2100" dirty="0" smtClean="0"/>
              <a:t> = </a:t>
            </a:r>
            <a:r>
              <a:rPr lang="es-ES" sz="2100" dirty="0" err="1" smtClean="0"/>
              <a:t>DayOfWeek.Sunday</a:t>
            </a:r>
            <a:r>
              <a:rPr lang="es-ES" sz="2100" dirty="0" smtClean="0"/>
              <a:t> </a:t>
            </a:r>
            <a:r>
              <a:rPr lang="es-ES" sz="2100" dirty="0" err="1" smtClean="0"/>
              <a:t>Then</a:t>
            </a:r>
            <a:endParaRPr lang="es-ES" sz="2100" dirty="0" smtClean="0"/>
          </a:p>
          <a:p>
            <a:pPr>
              <a:buNone/>
            </a:pPr>
            <a:r>
              <a:rPr lang="es-ES" sz="2100" dirty="0" smtClean="0"/>
              <a:t>            </a:t>
            </a:r>
            <a:r>
              <a:rPr lang="es-ES" sz="2100" dirty="0" err="1" smtClean="0"/>
              <a:t>MsgBox</a:t>
            </a:r>
            <a:r>
              <a:rPr lang="es-ES" sz="2100" dirty="0" smtClean="0"/>
              <a:t>("Feliz fin de Semana ")</a:t>
            </a:r>
          </a:p>
          <a:p>
            <a:pPr>
              <a:buNone/>
            </a:pPr>
            <a:r>
              <a:rPr lang="es-ES" sz="2100" dirty="0" smtClean="0"/>
              <a:t>            </a:t>
            </a:r>
            <a:r>
              <a:rPr lang="es-ES" sz="2100" dirty="0" err="1" smtClean="0"/>
              <a:t>End</a:t>
            </a:r>
            <a:endParaRPr lang="es-ES" sz="2100" dirty="0" smtClean="0"/>
          </a:p>
          <a:p>
            <a:pPr>
              <a:buNone/>
            </a:pPr>
            <a:r>
              <a:rPr lang="es-ES" sz="2100" dirty="0" smtClean="0"/>
              <a:t>        </a:t>
            </a:r>
            <a:r>
              <a:rPr lang="es-ES" sz="2100" dirty="0" err="1" smtClean="0"/>
              <a:t>End</a:t>
            </a:r>
            <a:r>
              <a:rPr lang="es-ES" sz="2100" dirty="0" smtClean="0"/>
              <a:t> </a:t>
            </a:r>
            <a:r>
              <a:rPr lang="es-ES" sz="2100" dirty="0" err="1" smtClean="0"/>
              <a:t>If</a:t>
            </a:r>
            <a:endParaRPr lang="es-ES" sz="2100" dirty="0" smtClean="0"/>
          </a:p>
          <a:p>
            <a:pPr>
              <a:buNone/>
            </a:pPr>
            <a:r>
              <a:rPr lang="es-ES" sz="2100" dirty="0" smtClean="0"/>
              <a:t>    </a:t>
            </a:r>
            <a:r>
              <a:rPr lang="es-ES" sz="2100" dirty="0" err="1" smtClean="0"/>
              <a:t>End</a:t>
            </a:r>
            <a:r>
              <a:rPr lang="es-ES" sz="2100" dirty="0" smtClean="0"/>
              <a:t> Sub</a:t>
            </a:r>
          </a:p>
          <a:p>
            <a:pPr>
              <a:buNone/>
            </a:pPr>
            <a:r>
              <a:rPr lang="es-ES" sz="2100" dirty="0" err="1" smtClean="0"/>
              <a:t>End</a:t>
            </a:r>
            <a:r>
              <a:rPr lang="es-ES" sz="2100" dirty="0" smtClean="0"/>
              <a:t> </a:t>
            </a:r>
            <a:r>
              <a:rPr lang="es-ES" sz="2100" dirty="0" err="1" smtClean="0"/>
              <a:t>Class</a:t>
            </a:r>
            <a:endParaRPr lang="es-ES" sz="2100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4214818"/>
            <a:ext cx="17049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es-ES" dirty="0" err="1" smtClean="0"/>
              <a:t>IfElseThe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ES" dirty="0" err="1" smtClean="0"/>
              <a:t>Public</a:t>
            </a:r>
            <a:r>
              <a:rPr lang="es-ES" dirty="0" smtClean="0"/>
              <a:t> </a:t>
            </a:r>
            <a:r>
              <a:rPr lang="es-ES" dirty="0" err="1" smtClean="0"/>
              <a:t>Class</a:t>
            </a:r>
            <a:r>
              <a:rPr lang="es-ES" dirty="0" smtClean="0"/>
              <a:t> </a:t>
            </a:r>
            <a:r>
              <a:rPr lang="es-ES" dirty="0" err="1" smtClean="0"/>
              <a:t>IfElseThe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err="1" smtClean="0"/>
              <a:t>Private</a:t>
            </a:r>
            <a:r>
              <a:rPr lang="es-ES" dirty="0" smtClean="0"/>
              <a:t> Sub </a:t>
            </a:r>
            <a:r>
              <a:rPr lang="es-ES" dirty="0" err="1" smtClean="0"/>
              <a:t>IfElseThe_Load</a:t>
            </a:r>
            <a:r>
              <a:rPr lang="es-ES" dirty="0" smtClean="0"/>
              <a:t>(</a:t>
            </a:r>
            <a:r>
              <a:rPr lang="es-ES" dirty="0" err="1" smtClean="0"/>
              <a:t>ByVal</a:t>
            </a:r>
            <a:r>
              <a:rPr lang="es-ES" dirty="0" smtClean="0"/>
              <a:t> </a:t>
            </a:r>
            <a:r>
              <a:rPr lang="es-ES" dirty="0" err="1" smtClean="0"/>
              <a:t>sender</a:t>
            </a:r>
            <a:r>
              <a:rPr lang="es-ES" dirty="0" smtClean="0"/>
              <a:t> As </a:t>
            </a:r>
            <a:r>
              <a:rPr lang="es-ES" dirty="0" err="1" smtClean="0"/>
              <a:t>System.Object</a:t>
            </a:r>
            <a:r>
              <a:rPr lang="es-ES" dirty="0" smtClean="0"/>
              <a:t>, </a:t>
            </a:r>
            <a:r>
              <a:rPr lang="es-ES" dirty="0" err="1" smtClean="0"/>
              <a:t>ByVal</a:t>
            </a:r>
            <a:r>
              <a:rPr lang="es-ES" dirty="0" smtClean="0"/>
              <a:t> e As </a:t>
            </a:r>
            <a:r>
              <a:rPr lang="es-ES" dirty="0" err="1" smtClean="0"/>
              <a:t>System.EventArgs</a:t>
            </a:r>
            <a:r>
              <a:rPr lang="es-ES" dirty="0" smtClean="0"/>
              <a:t>) </a:t>
            </a:r>
            <a:r>
              <a:rPr lang="es-ES" dirty="0" err="1" smtClean="0"/>
              <a:t>Handles</a:t>
            </a:r>
            <a:r>
              <a:rPr lang="es-ES" dirty="0" smtClean="0"/>
              <a:t> </a:t>
            </a:r>
            <a:r>
              <a:rPr lang="es-ES" dirty="0" err="1" smtClean="0"/>
              <a:t>MyBase.Load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       </a:t>
            </a:r>
          </a:p>
          <a:p>
            <a:pPr>
              <a:buNone/>
            </a:pPr>
            <a:r>
              <a:rPr lang="es-ES" dirty="0" err="1" smtClean="0">
                <a:solidFill>
                  <a:srgbClr val="FF0000"/>
                </a:solidFill>
              </a:rPr>
              <a:t>If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/>
              <a:t>My.Computer.Clock.LocalTime.DayOfWeek</a:t>
            </a:r>
            <a:r>
              <a:rPr lang="es-ES" dirty="0" smtClean="0"/>
              <a:t> = </a:t>
            </a:r>
            <a:r>
              <a:rPr lang="es-ES" dirty="0" err="1" smtClean="0"/>
              <a:t>DayOfWeek.Saturday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My.Computer.Clock.LocalTime.DayOfWeek</a:t>
            </a:r>
            <a:r>
              <a:rPr lang="es-ES" dirty="0" smtClean="0"/>
              <a:t> = </a:t>
            </a:r>
            <a:r>
              <a:rPr lang="es-ES" dirty="0" err="1" smtClean="0"/>
              <a:t>DayOfWeek.Sunday</a:t>
            </a:r>
            <a:r>
              <a:rPr lang="es-ES" dirty="0" smtClean="0"/>
              <a:t> </a:t>
            </a:r>
            <a:r>
              <a:rPr lang="es-ES" dirty="0" err="1" smtClean="0">
                <a:solidFill>
                  <a:srgbClr val="FF0000"/>
                </a:solidFill>
              </a:rPr>
              <a:t>Then</a:t>
            </a:r>
            <a:endParaRPr lang="es-E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" dirty="0" smtClean="0"/>
              <a:t>            </a:t>
            </a:r>
            <a:r>
              <a:rPr lang="es-ES" dirty="0" err="1" smtClean="0"/>
              <a:t>MsgBox</a:t>
            </a:r>
            <a:r>
              <a:rPr lang="es-ES" dirty="0" smtClean="0"/>
              <a:t>("Feliz fin de Semana ")</a:t>
            </a:r>
          </a:p>
          <a:p>
            <a:pPr>
              <a:buNone/>
            </a:pPr>
            <a:r>
              <a:rPr lang="es-ES" dirty="0" smtClean="0"/>
              <a:t>            </a:t>
            </a:r>
            <a:r>
              <a:rPr lang="es-ES" dirty="0" err="1" smtClean="0"/>
              <a:t>End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</a:t>
            </a:r>
            <a:r>
              <a:rPr lang="es-ES" dirty="0" smtClean="0">
                <a:solidFill>
                  <a:srgbClr val="FF0000"/>
                </a:solidFill>
              </a:rPr>
              <a:t>       </a:t>
            </a:r>
            <a:r>
              <a:rPr lang="es-ES" dirty="0" err="1" smtClean="0">
                <a:solidFill>
                  <a:srgbClr val="FF0000"/>
                </a:solidFill>
              </a:rPr>
              <a:t>Else</a:t>
            </a:r>
            <a:endParaRPr lang="es-E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" dirty="0" smtClean="0"/>
              <a:t>            </a:t>
            </a:r>
            <a:r>
              <a:rPr lang="es-ES" dirty="0" err="1" smtClean="0"/>
              <a:t>MsgBox</a:t>
            </a:r>
            <a:r>
              <a:rPr lang="es-ES" dirty="0" smtClean="0"/>
              <a:t>("Feliz </a:t>
            </a:r>
            <a:r>
              <a:rPr lang="es-ES" dirty="0" err="1" smtClean="0"/>
              <a:t>semana!En</a:t>
            </a:r>
            <a:r>
              <a:rPr lang="es-ES" dirty="0" smtClean="0"/>
              <a:t> tu duro trabajo !")</a:t>
            </a:r>
          </a:p>
          <a:p>
            <a:pPr>
              <a:buNone/>
            </a:pPr>
            <a:r>
              <a:rPr lang="es-ES" dirty="0" smtClean="0"/>
              <a:t>            </a:t>
            </a:r>
            <a:r>
              <a:rPr lang="es-ES" dirty="0" err="1" smtClean="0"/>
              <a:t>End</a:t>
            </a:r>
            <a:endParaRPr lang="es-ES" dirty="0" smtClean="0"/>
          </a:p>
          <a:p>
            <a:pPr>
              <a:buNone/>
            </a:pPr>
            <a:r>
              <a:rPr lang="es-ES" dirty="0" smtClean="0">
                <a:solidFill>
                  <a:srgbClr val="FF0000"/>
                </a:solidFill>
              </a:rPr>
              <a:t>  </a:t>
            </a:r>
            <a:r>
              <a:rPr lang="es-ES" dirty="0" err="1" smtClean="0">
                <a:solidFill>
                  <a:srgbClr val="FF0000"/>
                </a:solidFill>
              </a:rPr>
              <a:t>End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If</a:t>
            </a:r>
            <a:endParaRPr lang="es-E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err="1" smtClean="0"/>
              <a:t>End</a:t>
            </a:r>
            <a:r>
              <a:rPr lang="es-ES" dirty="0" smtClean="0"/>
              <a:t> Sub</a:t>
            </a:r>
          </a:p>
          <a:p>
            <a:pPr>
              <a:buNone/>
            </a:pPr>
            <a:r>
              <a:rPr lang="es-ES" dirty="0" err="1" smtClean="0"/>
              <a:t>End</a:t>
            </a:r>
            <a:r>
              <a:rPr lang="es-ES" dirty="0" smtClean="0"/>
              <a:t> </a:t>
            </a:r>
            <a:r>
              <a:rPr lang="es-ES" dirty="0" err="1" smtClean="0"/>
              <a:t>Class</a:t>
            </a:r>
            <a:endParaRPr lang="es-E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es-ES" dirty="0" err="1" smtClean="0"/>
              <a:t>Select</a:t>
            </a:r>
            <a:r>
              <a:rPr lang="es-ES" dirty="0" smtClean="0"/>
              <a:t> Case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2928958"/>
          </a:xfrm>
        </p:spPr>
        <p:txBody>
          <a:bodyPr/>
          <a:lstStyle/>
          <a:p>
            <a:r>
              <a:rPr lang="es-ES" dirty="0" smtClean="0"/>
              <a:t>Proporciona una manera mucho mejor de evaluar varias condiciones. </a:t>
            </a:r>
          </a:p>
          <a:p>
            <a:r>
              <a:rPr lang="es-ES" dirty="0" smtClean="0"/>
              <a:t>Permite utilizar tantas condiciones (o casos) como sea necesario, y conviene escribir el código para situaciones en las que hay muchas opciones. 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3500430" y="314324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ES" dirty="0" smtClean="0"/>
          </a:p>
          <a:p>
            <a:r>
              <a:rPr lang="es-ES" dirty="0" err="1" smtClean="0">
                <a:solidFill>
                  <a:srgbClr val="FF0000"/>
                </a:solidFill>
              </a:rPr>
              <a:t>Select</a:t>
            </a:r>
            <a:r>
              <a:rPr lang="es-ES" dirty="0" smtClean="0">
                <a:solidFill>
                  <a:srgbClr val="FF0000"/>
                </a:solidFill>
              </a:rPr>
              <a:t> Case Color </a:t>
            </a:r>
          </a:p>
          <a:p>
            <a:r>
              <a:rPr lang="es-ES" dirty="0" smtClean="0"/>
              <a:t>Case "red" </a:t>
            </a:r>
          </a:p>
          <a:p>
            <a:r>
              <a:rPr lang="es-ES" dirty="0" smtClean="0"/>
              <a:t>    </a:t>
            </a:r>
            <a:r>
              <a:rPr lang="es-ES" dirty="0" err="1" smtClean="0"/>
              <a:t>MsgBox</a:t>
            </a:r>
            <a:r>
              <a:rPr lang="es-ES" dirty="0" smtClean="0"/>
              <a:t>("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selected</a:t>
            </a:r>
            <a:r>
              <a:rPr lang="es-ES" dirty="0" smtClean="0"/>
              <a:t> red") </a:t>
            </a:r>
          </a:p>
          <a:p>
            <a:r>
              <a:rPr lang="es-ES" dirty="0" smtClean="0"/>
              <a:t>Case "</a:t>
            </a:r>
            <a:r>
              <a:rPr lang="es-ES" dirty="0" err="1" smtClean="0"/>
              <a:t>blue</a:t>
            </a:r>
            <a:r>
              <a:rPr lang="es-ES" dirty="0" smtClean="0"/>
              <a:t>" </a:t>
            </a:r>
          </a:p>
          <a:p>
            <a:r>
              <a:rPr lang="es-ES" dirty="0" err="1" smtClean="0"/>
              <a:t>MsgBox</a:t>
            </a:r>
            <a:r>
              <a:rPr lang="es-ES" dirty="0" smtClean="0"/>
              <a:t>("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selected</a:t>
            </a:r>
            <a:r>
              <a:rPr lang="es-ES" dirty="0" smtClean="0"/>
              <a:t> </a:t>
            </a:r>
            <a:r>
              <a:rPr lang="es-ES" dirty="0" err="1" smtClean="0"/>
              <a:t>blue</a:t>
            </a:r>
            <a:r>
              <a:rPr lang="es-ES" dirty="0" smtClean="0"/>
              <a:t>") </a:t>
            </a:r>
          </a:p>
          <a:p>
            <a:r>
              <a:rPr lang="es-ES" dirty="0" smtClean="0"/>
              <a:t>Case "</a:t>
            </a:r>
            <a:r>
              <a:rPr lang="es-ES" dirty="0" err="1" smtClean="0"/>
              <a:t>green</a:t>
            </a:r>
            <a:r>
              <a:rPr lang="es-ES" dirty="0" smtClean="0"/>
              <a:t>" </a:t>
            </a:r>
          </a:p>
          <a:p>
            <a:r>
              <a:rPr lang="es-ES" dirty="0" smtClean="0"/>
              <a:t>     </a:t>
            </a:r>
            <a:r>
              <a:rPr lang="es-ES" dirty="0" err="1" smtClean="0"/>
              <a:t>MsgBox</a:t>
            </a:r>
            <a:r>
              <a:rPr lang="es-ES" dirty="0" smtClean="0"/>
              <a:t>("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selected</a:t>
            </a:r>
            <a:r>
              <a:rPr lang="es-ES" dirty="0" smtClean="0"/>
              <a:t> </a:t>
            </a:r>
            <a:r>
              <a:rPr lang="es-ES" dirty="0" err="1" smtClean="0"/>
              <a:t>green</a:t>
            </a:r>
            <a:r>
              <a:rPr lang="es-ES" dirty="0" smtClean="0"/>
              <a:t>") </a:t>
            </a:r>
          </a:p>
          <a:p>
            <a:r>
              <a:rPr lang="es-ES" dirty="0" smtClean="0"/>
              <a:t>Case </a:t>
            </a:r>
            <a:r>
              <a:rPr lang="es-ES" dirty="0" err="1" smtClean="0"/>
              <a:t>Else</a:t>
            </a:r>
            <a:r>
              <a:rPr lang="es-ES" dirty="0" smtClean="0"/>
              <a:t> 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MsgBox</a:t>
            </a:r>
            <a:r>
              <a:rPr lang="en-US" dirty="0" smtClean="0"/>
              <a:t>("Please choose red, blue, or green") </a:t>
            </a:r>
          </a:p>
          <a:p>
            <a:r>
              <a:rPr lang="es-ES" dirty="0" err="1" smtClean="0">
                <a:solidFill>
                  <a:srgbClr val="FF0000"/>
                </a:solidFill>
              </a:rPr>
              <a:t>End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Select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smtClean="0"/>
              <a:t>	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6575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Desarrollo de Programa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785794"/>
            <a:ext cx="7481918" cy="566994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ES" dirty="0" err="1" smtClean="0"/>
              <a:t>Public</a:t>
            </a:r>
            <a:r>
              <a:rPr lang="es-ES" dirty="0" smtClean="0"/>
              <a:t> </a:t>
            </a:r>
            <a:r>
              <a:rPr lang="es-ES" dirty="0" err="1" smtClean="0"/>
              <a:t>Class</a:t>
            </a:r>
            <a:r>
              <a:rPr lang="es-ES" dirty="0" smtClean="0"/>
              <a:t> Form1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err="1" smtClean="0"/>
              <a:t>Private</a:t>
            </a:r>
            <a:r>
              <a:rPr lang="es-ES" dirty="0" smtClean="0"/>
              <a:t> Sub Button1_Click(</a:t>
            </a:r>
            <a:r>
              <a:rPr lang="es-ES" dirty="0" err="1" smtClean="0"/>
              <a:t>ByVal</a:t>
            </a:r>
            <a:r>
              <a:rPr lang="es-ES" dirty="0" smtClean="0"/>
              <a:t> </a:t>
            </a:r>
            <a:r>
              <a:rPr lang="es-ES" dirty="0" err="1" smtClean="0"/>
              <a:t>sender</a:t>
            </a:r>
            <a:r>
              <a:rPr lang="es-ES" dirty="0" smtClean="0"/>
              <a:t> As </a:t>
            </a:r>
            <a:r>
              <a:rPr lang="es-ES" dirty="0" err="1" smtClean="0"/>
              <a:t>System.Object</a:t>
            </a:r>
            <a:r>
              <a:rPr lang="es-ES" dirty="0" smtClean="0"/>
              <a:t>, </a:t>
            </a:r>
            <a:r>
              <a:rPr lang="es-ES" dirty="0" err="1" smtClean="0"/>
              <a:t>ByVal</a:t>
            </a:r>
            <a:r>
              <a:rPr lang="es-ES" dirty="0" smtClean="0"/>
              <a:t> e As </a:t>
            </a:r>
            <a:r>
              <a:rPr lang="es-ES" dirty="0" err="1" smtClean="0"/>
              <a:t>System.EventArgs</a:t>
            </a:r>
            <a:r>
              <a:rPr lang="es-ES" dirty="0" smtClean="0"/>
              <a:t>) </a:t>
            </a:r>
            <a:r>
              <a:rPr lang="es-ES" dirty="0" err="1" smtClean="0"/>
              <a:t>Handles</a:t>
            </a:r>
            <a:r>
              <a:rPr lang="es-ES" dirty="0" smtClean="0"/>
              <a:t> Button1.Click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Dim</a:t>
            </a:r>
            <a:r>
              <a:rPr lang="es-ES" dirty="0" smtClean="0"/>
              <a:t> </a:t>
            </a:r>
            <a:r>
              <a:rPr lang="es-ES" dirty="0" err="1" smtClean="0"/>
              <a:t>Number</a:t>
            </a:r>
            <a:r>
              <a:rPr lang="es-ES" dirty="0" smtClean="0"/>
              <a:t> As </a:t>
            </a:r>
            <a:r>
              <a:rPr lang="es-ES" dirty="0" err="1" smtClean="0"/>
              <a:t>Integer</a:t>
            </a:r>
            <a:r>
              <a:rPr lang="es-ES" dirty="0" smtClean="0"/>
              <a:t> = </a:t>
            </a:r>
            <a:r>
              <a:rPr lang="es-ES" dirty="0" err="1" smtClean="0"/>
              <a:t>CInt</a:t>
            </a:r>
            <a:r>
              <a:rPr lang="es-ES" dirty="0" smtClean="0"/>
              <a:t>(TextBox1.Text)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Select</a:t>
            </a:r>
            <a:r>
              <a:rPr lang="es-ES" dirty="0" smtClean="0"/>
              <a:t> Case </a:t>
            </a:r>
            <a:r>
              <a:rPr lang="es-ES" dirty="0" err="1" smtClean="0"/>
              <a:t>Number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           Case 1</a:t>
            </a:r>
          </a:p>
          <a:p>
            <a:pPr>
              <a:buNone/>
            </a:pPr>
            <a:r>
              <a:rPr lang="es-ES" dirty="0" smtClean="0"/>
              <a:t>                </a:t>
            </a:r>
            <a:r>
              <a:rPr lang="es-ES" dirty="0" err="1" smtClean="0"/>
              <a:t>MsgBox</a:t>
            </a:r>
            <a:r>
              <a:rPr lang="es-ES" dirty="0" smtClean="0"/>
              <a:t>(“Menos de 2")</a:t>
            </a:r>
          </a:p>
          <a:p>
            <a:pPr>
              <a:buNone/>
            </a:pPr>
            <a:r>
              <a:rPr lang="es-ES" dirty="0" smtClean="0"/>
              <a:t>            Case 2 </a:t>
            </a:r>
            <a:r>
              <a:rPr lang="es-ES" dirty="0" err="1" smtClean="0"/>
              <a:t>To</a:t>
            </a:r>
            <a:r>
              <a:rPr lang="es-ES" dirty="0" smtClean="0"/>
              <a:t> 5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MsgBox</a:t>
            </a:r>
            <a:r>
              <a:rPr lang="en-US" dirty="0" smtClean="0"/>
              <a:t>(“</a:t>
            </a:r>
            <a:r>
              <a:rPr lang="en-US" dirty="0" err="1" smtClean="0"/>
              <a:t>Dentro</a:t>
            </a:r>
            <a:r>
              <a:rPr lang="en-US" dirty="0" smtClean="0"/>
              <a:t> 2 and 5")</a:t>
            </a:r>
          </a:p>
          <a:p>
            <a:pPr>
              <a:buNone/>
            </a:pPr>
            <a:r>
              <a:rPr lang="es-ES" dirty="0" smtClean="0"/>
              <a:t>            Case 6, 7, 8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MsgBox</a:t>
            </a:r>
            <a:r>
              <a:rPr lang="en-US" dirty="0" smtClean="0"/>
              <a:t>(“</a:t>
            </a:r>
            <a:r>
              <a:rPr lang="en-US" dirty="0" err="1" smtClean="0"/>
              <a:t>Dentro</a:t>
            </a:r>
            <a:r>
              <a:rPr lang="en-US" dirty="0" smtClean="0"/>
              <a:t> 6 and 8")</a:t>
            </a:r>
          </a:p>
          <a:p>
            <a:pPr>
              <a:buNone/>
            </a:pPr>
            <a:r>
              <a:rPr lang="es-ES" dirty="0" smtClean="0"/>
              <a:t>            Case 9 </a:t>
            </a:r>
            <a:r>
              <a:rPr lang="es-ES" dirty="0" err="1" smtClean="0"/>
              <a:t>To</a:t>
            </a:r>
            <a:r>
              <a:rPr lang="es-ES" dirty="0" smtClean="0"/>
              <a:t> 10</a:t>
            </a:r>
          </a:p>
          <a:p>
            <a:pPr>
              <a:buNone/>
            </a:pPr>
            <a:r>
              <a:rPr lang="es-ES" dirty="0" smtClean="0"/>
              <a:t>                </a:t>
            </a:r>
            <a:r>
              <a:rPr lang="es-ES" dirty="0" err="1" smtClean="0"/>
              <a:t>MsgBox</a:t>
            </a:r>
            <a:r>
              <a:rPr lang="es-ES" dirty="0" smtClean="0"/>
              <a:t>(“Mayor que 8")</a:t>
            </a:r>
          </a:p>
          <a:p>
            <a:pPr>
              <a:buNone/>
            </a:pPr>
            <a:r>
              <a:rPr lang="es-ES" dirty="0" smtClean="0"/>
              <a:t>            Case </a:t>
            </a:r>
            <a:r>
              <a:rPr lang="es-ES" dirty="0" err="1" smtClean="0"/>
              <a:t>Else</a:t>
            </a:r>
            <a:endParaRPr lang="es-ES" dirty="0" smtClean="0"/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MsgBox</a:t>
            </a:r>
            <a:r>
              <a:rPr lang="en-US" dirty="0" smtClean="0"/>
              <a:t>("Not between 1 and 10")</a:t>
            </a:r>
          </a:p>
          <a:p>
            <a:pPr>
              <a:buNone/>
            </a:pPr>
            <a:r>
              <a:rPr lang="es-ES" dirty="0" smtClean="0"/>
              <a:t>        </a:t>
            </a:r>
            <a:r>
              <a:rPr lang="es-ES" dirty="0" err="1" smtClean="0"/>
              <a:t>End</a:t>
            </a:r>
            <a:r>
              <a:rPr lang="es-ES" dirty="0" smtClean="0"/>
              <a:t> </a:t>
            </a:r>
            <a:r>
              <a:rPr lang="es-ES" dirty="0" err="1" smtClean="0"/>
              <a:t>Select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err="1" smtClean="0"/>
              <a:t>End</a:t>
            </a:r>
            <a:r>
              <a:rPr lang="es-ES" dirty="0" smtClean="0"/>
              <a:t> Sub</a:t>
            </a:r>
          </a:p>
          <a:p>
            <a:pPr>
              <a:buNone/>
            </a:pPr>
            <a:r>
              <a:rPr lang="es-ES" dirty="0" err="1" smtClean="0"/>
              <a:t>End</a:t>
            </a:r>
            <a:r>
              <a:rPr lang="es-ES" dirty="0" smtClean="0"/>
              <a:t> </a:t>
            </a:r>
            <a:r>
              <a:rPr lang="es-ES" dirty="0" err="1" smtClean="0"/>
              <a:t>Class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2925" y="2214554"/>
            <a:ext cx="47910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Muchas gracias 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14414" y="2285992"/>
            <a:ext cx="6357982" cy="4846320"/>
          </a:xfrm>
        </p:spPr>
        <p:txBody>
          <a:bodyPr>
            <a:normAutofit/>
          </a:bodyPr>
          <a:lstStyle/>
          <a:p>
            <a:r>
              <a:rPr lang="es-ES" sz="4000" dirty="0" smtClean="0"/>
              <a:t>1-  Repaso práctico </a:t>
            </a:r>
          </a:p>
          <a:p>
            <a:r>
              <a:rPr lang="es-ES" sz="4000" smtClean="0"/>
              <a:t>2- Tarea </a:t>
            </a:r>
            <a:r>
              <a:rPr lang="es-ES" sz="4000" dirty="0" smtClean="0"/>
              <a:t>1 </a:t>
            </a:r>
            <a:endParaRPr lang="es-ES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Desarrollo de la aplicación </a:t>
            </a:r>
            <a:endParaRPr lang="es-E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418147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928662" y="4929198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WebBrowser1.Navigate(TextBox1.Text)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Programar conceptos </a:t>
            </a:r>
            <a:endParaRPr lang="es-E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6960496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68484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71876"/>
            <a:ext cx="69627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6905625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 fontScale="90000"/>
          </a:bodyPr>
          <a:lstStyle/>
          <a:p>
            <a:r>
              <a:rPr lang="es-ES" sz="2800" dirty="0" smtClean="0"/>
              <a:t>Representación de palabras, números y valores con variables </a:t>
            </a:r>
            <a:endParaRPr lang="es-E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142984"/>
            <a:ext cx="7239000" cy="4846320"/>
          </a:xfrm>
        </p:spPr>
        <p:txBody>
          <a:bodyPr/>
          <a:lstStyle/>
          <a:p>
            <a:r>
              <a:rPr lang="es-ES" dirty="0" smtClean="0"/>
              <a:t>Variables</a:t>
            </a:r>
          </a:p>
          <a:p>
            <a:r>
              <a:rPr lang="es-ES" dirty="0" smtClean="0"/>
              <a:t>Hay tres pasos para utilizar una variable: </a:t>
            </a:r>
          </a:p>
          <a:p>
            <a:pPr lvl="1"/>
            <a:r>
              <a:rPr lang="es-ES" b="1" dirty="0" smtClean="0"/>
              <a:t>Declarar la variable. Indicar al programa el nombre y el tipo de variable que se desea utilizar. </a:t>
            </a:r>
          </a:p>
          <a:p>
            <a:pPr lvl="1"/>
            <a:r>
              <a:rPr lang="es-ES" b="1" dirty="0" smtClean="0"/>
              <a:t>Asignar la variable. Proporcionar un valor a la variable. </a:t>
            </a:r>
          </a:p>
          <a:p>
            <a:pPr lvl="1"/>
            <a:r>
              <a:rPr lang="es-ES" b="1" dirty="0" smtClean="0"/>
              <a:t>Utilizar la variable. Recuperar el valor contenido en la variable y utilizarlo en el programa. </a:t>
            </a:r>
            <a:r>
              <a:rPr lang="es-ES" dirty="0" smtClean="0"/>
              <a:t> </a:t>
            </a:r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381</TotalTime>
  <Words>2074</Words>
  <Application>Microsoft Office PowerPoint</Application>
  <PresentationFormat>Presentación en pantalla (4:3)</PresentationFormat>
  <Paragraphs>362</Paragraphs>
  <Slides>48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49" baseType="lpstr">
      <vt:lpstr>Opulento</vt:lpstr>
      <vt:lpstr>Visual Basic. net </vt:lpstr>
      <vt:lpstr>Repaso  clase 02 </vt:lpstr>
      <vt:lpstr>¿qué función realizan: ?</vt:lpstr>
      <vt:lpstr>Ejecución de un programa </vt:lpstr>
      <vt:lpstr>Desarrollo de la aplicación </vt:lpstr>
      <vt:lpstr>Programar conceptos </vt:lpstr>
      <vt:lpstr>Diapositiva 7</vt:lpstr>
      <vt:lpstr>Diapositiva 8</vt:lpstr>
      <vt:lpstr>Representación de palabras, números y valores con variables </vt:lpstr>
      <vt:lpstr>Declarar una variable </vt:lpstr>
      <vt:lpstr>Diapositiva 11</vt:lpstr>
      <vt:lpstr>Asignar variables</vt:lpstr>
      <vt:lpstr>Declarar y asignar variables con un valor predeterminado </vt:lpstr>
      <vt:lpstr>Desarrollo de la aplicaciòn  </vt:lpstr>
      <vt:lpstr>Tipos de datos numericos </vt:lpstr>
      <vt:lpstr>Tipos de datos para texto </vt:lpstr>
      <vt:lpstr>otros tipos de datos </vt:lpstr>
      <vt:lpstr>Que es una cadena </vt:lpstr>
      <vt:lpstr>Concatenar  </vt:lpstr>
      <vt:lpstr>Desarrollo de aplicación </vt:lpstr>
      <vt:lpstr>Matrices </vt:lpstr>
      <vt:lpstr>Desarrollo de aplicación </vt:lpstr>
      <vt:lpstr>Aritmética: crear expresiones con variables y operadores </vt:lpstr>
      <vt:lpstr>Operadores Aritméticos </vt:lpstr>
      <vt:lpstr>Desarrollo de aplicación </vt:lpstr>
      <vt:lpstr>convertir un tipo de variable en otro </vt:lpstr>
      <vt:lpstr>Desarrollo de aplicación </vt:lpstr>
      <vt:lpstr>función CDbl </vt:lpstr>
      <vt:lpstr>Comparaciones: Utilizar expresiones para comparar valores </vt:lpstr>
      <vt:lpstr>Diapositiva 30</vt:lpstr>
      <vt:lpstr>Procedimientos </vt:lpstr>
      <vt:lpstr>Funciones y Subs </vt:lpstr>
      <vt:lpstr>Escribir procedimientos </vt:lpstr>
      <vt:lpstr>Escribir funciones </vt:lpstr>
      <vt:lpstr>Desarrollo de aplicación </vt:lpstr>
      <vt:lpstr>Parámetros en funciones y subrutinas </vt:lpstr>
      <vt:lpstr>Diapositiva 37</vt:lpstr>
      <vt:lpstr>Desarrollo de aplicación </vt:lpstr>
      <vt:lpstr>bucles For...Next </vt:lpstr>
      <vt:lpstr>Desarrollo de aplicación </vt:lpstr>
      <vt:lpstr>Do...While y Do...Until </vt:lpstr>
      <vt:lpstr>Desarrollo de aplicación </vt:lpstr>
      <vt:lpstr>la instrucción If...Then </vt:lpstr>
      <vt:lpstr>Desarrollo de aplicación </vt:lpstr>
      <vt:lpstr>IfElseThe</vt:lpstr>
      <vt:lpstr>Select Case </vt:lpstr>
      <vt:lpstr>Desarrollo de Programa</vt:lpstr>
      <vt:lpstr>Muchas gracias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Basic. net</dc:title>
  <dc:creator>Rossy</dc:creator>
  <cp:lastModifiedBy>Rossy</cp:lastModifiedBy>
  <cp:revision>38</cp:revision>
  <dcterms:created xsi:type="dcterms:W3CDTF">2011-05-28T22:36:51Z</dcterms:created>
  <dcterms:modified xsi:type="dcterms:W3CDTF">2011-05-29T19:18:11Z</dcterms:modified>
</cp:coreProperties>
</file>